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83" r:id="rId5"/>
    <p:sldId id="259" r:id="rId6"/>
    <p:sldId id="284" r:id="rId7"/>
    <p:sldId id="260" r:id="rId8"/>
    <p:sldId id="262" r:id="rId9"/>
    <p:sldId id="263" r:id="rId10"/>
    <p:sldId id="285" r:id="rId11"/>
    <p:sldId id="267" r:id="rId12"/>
    <p:sldId id="270" r:id="rId13"/>
    <p:sldId id="271" r:id="rId14"/>
    <p:sldId id="265" r:id="rId15"/>
    <p:sldId id="268" r:id="rId16"/>
    <p:sldId id="266" r:id="rId17"/>
    <p:sldId id="282" r:id="rId18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gr/PN9pfRA9F3/P+YGMp+eTata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36" Type="http://customschemas.google.com/relationships/presentationmetadata" Target="NUL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38f90b98de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" name="Google Shape;54;g138f90b98de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>
          <a:extLst>
            <a:ext uri="{FF2B5EF4-FFF2-40B4-BE49-F238E27FC236}">
              <a16:creationId xmlns:a16="http://schemas.microsoft.com/office/drawing/2014/main" id="{01AB3598-BCEB-9E3B-C2DB-BA8586798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>
            <a:extLst>
              <a:ext uri="{FF2B5EF4-FFF2-40B4-BE49-F238E27FC236}">
                <a16:creationId xmlns:a16="http://schemas.microsoft.com/office/drawing/2014/main" id="{4E830832-1A64-CD8E-582C-E4636DD50E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7:notes">
            <a:extLst>
              <a:ext uri="{FF2B5EF4-FFF2-40B4-BE49-F238E27FC236}">
                <a16:creationId xmlns:a16="http://schemas.microsoft.com/office/drawing/2014/main" id="{A64132EC-32CA-56F8-6B2B-F6858B478E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79987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3" name="Google Shape;26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0" name="Google Shape;20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38f90b98d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2" name="Google Shape;182;g138f90b98d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38f90b98de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5" name="Google Shape;465;g138f90b98de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8f90b98de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" name="Google Shape;63;g138f90b98de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" name="Google Shape;7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>
          <a:extLst>
            <a:ext uri="{FF2B5EF4-FFF2-40B4-BE49-F238E27FC236}">
              <a16:creationId xmlns:a16="http://schemas.microsoft.com/office/drawing/2014/main" id="{0555D806-2A4D-177C-BE65-63797C392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>
            <a:extLst>
              <a:ext uri="{FF2B5EF4-FFF2-40B4-BE49-F238E27FC236}">
                <a16:creationId xmlns:a16="http://schemas.microsoft.com/office/drawing/2014/main" id="{4064B1CF-D06E-9762-CBA3-D2C76B3240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" name="Google Shape;72;p2:notes">
            <a:extLst>
              <a:ext uri="{FF2B5EF4-FFF2-40B4-BE49-F238E27FC236}">
                <a16:creationId xmlns:a16="http://schemas.microsoft.com/office/drawing/2014/main" id="{DBDAE289-BD3F-B750-F22E-048B5A7508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0962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C087C3E4-6D77-7A4A-61DE-CB7D4D12B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>
            <a:extLst>
              <a:ext uri="{FF2B5EF4-FFF2-40B4-BE49-F238E27FC236}">
                <a16:creationId xmlns:a16="http://schemas.microsoft.com/office/drawing/2014/main" id="{0E857E1C-F91D-B906-7310-7AFE807F7B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3:notes">
            <a:extLst>
              <a:ext uri="{FF2B5EF4-FFF2-40B4-BE49-F238E27FC236}">
                <a16:creationId xmlns:a16="http://schemas.microsoft.com/office/drawing/2014/main" id="{C9C87A8B-C988-351D-58BB-8D9D44BF83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93842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0" name="Google Shape;1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1A428A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ctrTitle"/>
          </p:nvPr>
        </p:nvSpPr>
        <p:spPr>
          <a:xfrm>
            <a:off x="514350" y="257700"/>
            <a:ext cx="4438800" cy="27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600"/>
              <a:buNone/>
              <a:defRPr sz="5600" b="0">
                <a:solidFill>
                  <a:schemeClr val="lt2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30"/>
          <p:cNvSpPr/>
          <p:nvPr/>
        </p:nvSpPr>
        <p:spPr>
          <a:xfrm>
            <a:off x="5666584" y="0"/>
            <a:ext cx="3477300" cy="5143500"/>
          </a:xfrm>
          <a:prstGeom prst="rect">
            <a:avLst/>
          </a:prstGeom>
          <a:solidFill>
            <a:srgbClr val="45A04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30"/>
          <p:cNvSpPr>
            <a:spLocks noGrp="1"/>
          </p:cNvSpPr>
          <p:nvPr>
            <p:ph type="pic" idx="2"/>
          </p:nvPr>
        </p:nvSpPr>
        <p:spPr>
          <a:xfrm>
            <a:off x="5666575" y="0"/>
            <a:ext cx="3477300" cy="3427500"/>
          </a:xfrm>
          <a:prstGeom prst="rect">
            <a:avLst/>
          </a:prstGeom>
          <a:noFill/>
          <a:ln>
            <a:noFill/>
          </a:ln>
        </p:spPr>
      </p:sp>
      <p:pic>
        <p:nvPicPr>
          <p:cNvPr id="13" name="Google Shape;13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2116825"/>
            <a:ext cx="5380777" cy="3026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" name="Google Shape;1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633125" y="0"/>
            <a:ext cx="5510876" cy="309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rgbClr val="00783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2"/>
          <p:cNvSpPr txBox="1">
            <a:spLocks noGrp="1"/>
          </p:cNvSpPr>
          <p:nvPr>
            <p:ph type="ctrTitle"/>
          </p:nvPr>
        </p:nvSpPr>
        <p:spPr>
          <a:xfrm>
            <a:off x="4809525" y="1695125"/>
            <a:ext cx="3607500" cy="13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2"/>
          <p:cNvSpPr>
            <a:spLocks noGrp="1"/>
          </p:cNvSpPr>
          <p:nvPr>
            <p:ph type="pic" idx="2"/>
          </p:nvPr>
        </p:nvSpPr>
        <p:spPr>
          <a:xfrm>
            <a:off x="514350" y="514350"/>
            <a:ext cx="3607500" cy="4114800"/>
          </a:xfrm>
          <a:prstGeom prst="rect">
            <a:avLst/>
          </a:prstGeom>
          <a:noFill/>
          <a:ln>
            <a:noFill/>
          </a:ln>
        </p:spPr>
      </p:sp>
      <p:pic>
        <p:nvPicPr>
          <p:cNvPr id="20" name="Google Shape;20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9600" y="1293525"/>
            <a:ext cx="6844401" cy="384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1A428A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4"/>
          <p:cNvSpPr txBox="1">
            <a:spLocks noGrp="1"/>
          </p:cNvSpPr>
          <p:nvPr>
            <p:ph type="ctrTitle"/>
          </p:nvPr>
        </p:nvSpPr>
        <p:spPr>
          <a:xfrm>
            <a:off x="648150" y="1452725"/>
            <a:ext cx="7847700" cy="13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9" name="Google Shape;29;p34"/>
          <p:cNvSpPr/>
          <p:nvPr/>
        </p:nvSpPr>
        <p:spPr>
          <a:xfrm>
            <a:off x="2812310" y="3152331"/>
            <a:ext cx="3519338" cy="449100"/>
          </a:xfrm>
          <a:prstGeom prst="rect">
            <a:avLst/>
          </a:prstGeom>
          <a:solidFill>
            <a:srgbClr val="45A04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4"/>
          <p:cNvSpPr txBox="1">
            <a:spLocks noGrp="1"/>
          </p:cNvSpPr>
          <p:nvPr>
            <p:ph type="body" idx="1"/>
          </p:nvPr>
        </p:nvSpPr>
        <p:spPr>
          <a:xfrm>
            <a:off x="2971800" y="3238050"/>
            <a:ext cx="32004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  <a:defRPr sz="1700">
                <a:solidFill>
                  <a:schemeClr val="lt2"/>
                </a:solidFill>
              </a:defRPr>
            </a:lvl1pPr>
            <a:lvl2pPr marL="914400" lvl="1" indent="-33655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Char char="○"/>
              <a:defRPr sz="1700">
                <a:solidFill>
                  <a:schemeClr val="lt2"/>
                </a:solidFill>
              </a:defRPr>
            </a:lvl2pPr>
            <a:lvl3pPr marL="1371600" lvl="2" indent="-33655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Char char="■"/>
              <a:defRPr sz="1700">
                <a:solidFill>
                  <a:schemeClr val="lt2"/>
                </a:solidFill>
              </a:defRPr>
            </a:lvl3pPr>
            <a:lvl4pPr marL="1828800" lvl="3" indent="-33655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  <a:defRPr sz="1700">
                <a:solidFill>
                  <a:schemeClr val="lt2"/>
                </a:solidFill>
              </a:defRPr>
            </a:lvl4pPr>
            <a:lvl5pPr marL="2286000" lvl="4" indent="-33655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Char char="○"/>
              <a:defRPr sz="1700">
                <a:solidFill>
                  <a:schemeClr val="lt2"/>
                </a:solidFill>
              </a:defRPr>
            </a:lvl5pPr>
            <a:lvl6pPr marL="2743200" lvl="5" indent="-33655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Char char="■"/>
              <a:defRPr sz="1700">
                <a:solidFill>
                  <a:schemeClr val="lt2"/>
                </a:solidFill>
              </a:defRPr>
            </a:lvl6pPr>
            <a:lvl7pPr marL="3200400" lvl="6" indent="-33655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Char char="●"/>
              <a:defRPr sz="1700">
                <a:solidFill>
                  <a:schemeClr val="lt2"/>
                </a:solidFill>
              </a:defRPr>
            </a:lvl7pPr>
            <a:lvl8pPr marL="3657600" lvl="7" indent="-33655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1700"/>
              <a:buChar char="○"/>
              <a:defRPr sz="1700">
                <a:solidFill>
                  <a:schemeClr val="lt2"/>
                </a:solidFill>
              </a:defRPr>
            </a:lvl8pPr>
            <a:lvl9pPr marL="4114800" lvl="8" indent="-336550" algn="ctr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lt2"/>
              </a:buClr>
              <a:buSzPts val="1700"/>
              <a:buChar char="■"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2594700" y="1459500"/>
            <a:ext cx="6549299" cy="36840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5"/>
          <p:cNvSpPr txBox="1">
            <a:spLocks noGrp="1"/>
          </p:cNvSpPr>
          <p:nvPr>
            <p:ph type="title"/>
          </p:nvPr>
        </p:nvSpPr>
        <p:spPr>
          <a:xfrm>
            <a:off x="514350" y="724025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428A"/>
              </a:buClr>
              <a:buSzPts val="4000"/>
              <a:buNone/>
              <a:defRPr sz="4000">
                <a:solidFill>
                  <a:srgbClr val="1A428A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428A"/>
              </a:buClr>
              <a:buSzPts val="3200"/>
              <a:buNone/>
              <a:defRPr>
                <a:solidFill>
                  <a:srgbClr val="1A428A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428A"/>
              </a:buClr>
              <a:buSzPts val="3200"/>
              <a:buNone/>
              <a:defRPr>
                <a:solidFill>
                  <a:srgbClr val="1A428A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428A"/>
              </a:buClr>
              <a:buSzPts val="3200"/>
              <a:buNone/>
              <a:defRPr>
                <a:solidFill>
                  <a:srgbClr val="1A428A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428A"/>
              </a:buClr>
              <a:buSzPts val="3200"/>
              <a:buNone/>
              <a:defRPr>
                <a:solidFill>
                  <a:srgbClr val="1A428A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428A"/>
              </a:buClr>
              <a:buSzPts val="3200"/>
              <a:buNone/>
              <a:defRPr>
                <a:solidFill>
                  <a:srgbClr val="1A428A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428A"/>
              </a:buClr>
              <a:buSzPts val="3200"/>
              <a:buNone/>
              <a:defRPr>
                <a:solidFill>
                  <a:srgbClr val="1A428A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428A"/>
              </a:buClr>
              <a:buSzPts val="3200"/>
              <a:buNone/>
              <a:defRPr>
                <a:solidFill>
                  <a:srgbClr val="1A428A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428A"/>
              </a:buClr>
              <a:buSzPts val="3200"/>
              <a:buNone/>
              <a:defRPr>
                <a:solidFill>
                  <a:srgbClr val="1A428A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body" idx="1"/>
          </p:nvPr>
        </p:nvSpPr>
        <p:spPr>
          <a:xfrm>
            <a:off x="514350" y="2019300"/>
            <a:ext cx="7433400" cy="26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111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Char char="○"/>
              <a:defRPr sz="1700"/>
            </a:lvl2pPr>
            <a:lvl3pPr marL="1371600" lvl="2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99600" y="1293525"/>
            <a:ext cx="6844401" cy="384997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36"/>
          <p:cNvSpPr txBox="1">
            <a:spLocks noGrp="1"/>
          </p:cNvSpPr>
          <p:nvPr>
            <p:ph type="body" idx="1"/>
          </p:nvPr>
        </p:nvSpPr>
        <p:spPr>
          <a:xfrm>
            <a:off x="514350" y="2019300"/>
            <a:ext cx="3502800" cy="26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111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Char char="○"/>
              <a:defRPr sz="1700"/>
            </a:lvl2pPr>
            <a:lvl3pPr marL="1371600" lvl="2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body" idx="2"/>
          </p:nvPr>
        </p:nvSpPr>
        <p:spPr>
          <a:xfrm>
            <a:off x="4852198" y="2019300"/>
            <a:ext cx="3502800" cy="26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111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Char char="○"/>
              <a:defRPr sz="1700"/>
            </a:lvl2pPr>
            <a:lvl3pPr marL="1371600" lvl="2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cxnSp>
        <p:nvCxnSpPr>
          <p:cNvPr id="39" name="Google Shape;39;p36"/>
          <p:cNvCxnSpPr/>
          <p:nvPr/>
        </p:nvCxnSpPr>
        <p:spPr>
          <a:xfrm rot="10800000">
            <a:off x="4434674" y="2042135"/>
            <a:ext cx="0" cy="258840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9411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" name="Google Shape;40;p36"/>
          <p:cNvSpPr txBox="1">
            <a:spLocks noGrp="1"/>
          </p:cNvSpPr>
          <p:nvPr>
            <p:ph type="title"/>
          </p:nvPr>
        </p:nvSpPr>
        <p:spPr>
          <a:xfrm>
            <a:off x="514350" y="724025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83F"/>
              </a:buClr>
              <a:buSzPts val="4000"/>
              <a:buNone/>
              <a:defRPr sz="4000">
                <a:solidFill>
                  <a:srgbClr val="00783F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3F"/>
              </a:buClr>
              <a:buSzPts val="3200"/>
              <a:buNone/>
              <a:defRPr>
                <a:solidFill>
                  <a:srgbClr val="00783F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3F"/>
              </a:buClr>
              <a:buSzPts val="3200"/>
              <a:buNone/>
              <a:defRPr>
                <a:solidFill>
                  <a:srgbClr val="00783F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3F"/>
              </a:buClr>
              <a:buSzPts val="3200"/>
              <a:buNone/>
              <a:defRPr>
                <a:solidFill>
                  <a:srgbClr val="00783F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3F"/>
              </a:buClr>
              <a:buSzPts val="3200"/>
              <a:buNone/>
              <a:defRPr>
                <a:solidFill>
                  <a:srgbClr val="00783F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3F"/>
              </a:buClr>
              <a:buSzPts val="3200"/>
              <a:buNone/>
              <a:defRPr>
                <a:solidFill>
                  <a:srgbClr val="00783F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3F"/>
              </a:buClr>
              <a:buSzPts val="3200"/>
              <a:buNone/>
              <a:defRPr>
                <a:solidFill>
                  <a:srgbClr val="00783F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3F"/>
              </a:buClr>
              <a:buSzPts val="3200"/>
              <a:buNone/>
              <a:defRPr>
                <a:solidFill>
                  <a:srgbClr val="00783F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83F"/>
              </a:buClr>
              <a:buSzPts val="3200"/>
              <a:buNone/>
              <a:defRPr>
                <a:solidFill>
                  <a:srgbClr val="00783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37"/>
          <p:cNvPicPr preferRelativeResize="0"/>
          <p:nvPr/>
        </p:nvPicPr>
        <p:blipFill rotWithShape="1">
          <a:blip r:embed="rId2">
            <a:alphaModFix/>
          </a:blip>
          <a:srcRect l="72456"/>
          <a:stretch/>
        </p:blipFill>
        <p:spPr>
          <a:xfrm rot="-5400000">
            <a:off x="6396337" y="-941312"/>
            <a:ext cx="1806351" cy="3688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Google Shape;43;p37"/>
          <p:cNvCxnSpPr/>
          <p:nvPr/>
        </p:nvCxnSpPr>
        <p:spPr>
          <a:xfrm rot="10800000">
            <a:off x="5831044" y="2042135"/>
            <a:ext cx="0" cy="258840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9411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37"/>
          <p:cNvSpPr txBox="1">
            <a:spLocks noGrp="1"/>
          </p:cNvSpPr>
          <p:nvPr>
            <p:ph type="body" idx="1"/>
          </p:nvPr>
        </p:nvSpPr>
        <p:spPr>
          <a:xfrm>
            <a:off x="514350" y="2019300"/>
            <a:ext cx="2255100" cy="26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111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Char char="○"/>
              <a:defRPr sz="1700"/>
            </a:lvl2pPr>
            <a:lvl3pPr marL="1371600" lvl="2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body" idx="2"/>
          </p:nvPr>
        </p:nvSpPr>
        <p:spPr>
          <a:xfrm>
            <a:off x="3307094" y="2019300"/>
            <a:ext cx="2255100" cy="26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111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Char char="○"/>
              <a:defRPr sz="1700"/>
            </a:lvl2pPr>
            <a:lvl3pPr marL="1371600" lvl="2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body" idx="3"/>
          </p:nvPr>
        </p:nvSpPr>
        <p:spPr>
          <a:xfrm>
            <a:off x="6099850" y="2019300"/>
            <a:ext cx="2255100" cy="26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65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marL="914400" lvl="1" indent="-3111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300"/>
              <a:buChar char="○"/>
              <a:defRPr sz="1700"/>
            </a:lvl2pPr>
            <a:lvl3pPr marL="1371600" lvl="2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3pPr>
            <a:lvl4pPr marL="1828800" lvl="3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4pPr>
            <a:lvl5pPr marL="2286000" lvl="4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5pPr>
            <a:lvl6pPr marL="2743200" lvl="5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■"/>
              <a:defRPr sz="1700"/>
            </a:lvl6pPr>
            <a:lvl7pPr marL="3200400" lvl="6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●"/>
              <a:defRPr sz="1700"/>
            </a:lvl7pPr>
            <a:lvl8pPr marL="3657600" lvl="7" indent="-3365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700"/>
              <a:buChar char="○"/>
              <a:defRPr sz="1700"/>
            </a:lvl8pPr>
            <a:lvl9pPr marL="4114800" lvl="8" indent="-33655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700"/>
              <a:buChar char="■"/>
              <a:defRPr sz="1700"/>
            </a:lvl9pPr>
          </a:lstStyle>
          <a:p>
            <a:endParaRPr/>
          </a:p>
        </p:txBody>
      </p:sp>
      <p:cxnSp>
        <p:nvCxnSpPr>
          <p:cNvPr id="47" name="Google Shape;47;p37"/>
          <p:cNvCxnSpPr/>
          <p:nvPr/>
        </p:nvCxnSpPr>
        <p:spPr>
          <a:xfrm rot="10800000">
            <a:off x="3038288" y="2042135"/>
            <a:ext cx="0" cy="2588400"/>
          </a:xfrm>
          <a:prstGeom prst="straightConnector1">
            <a:avLst/>
          </a:prstGeom>
          <a:noFill/>
          <a:ln w="9525" cap="flat" cmpd="sng">
            <a:solidFill>
              <a:schemeClr val="dk1">
                <a:alpha val="29411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37"/>
          <p:cNvSpPr txBox="1">
            <a:spLocks noGrp="1"/>
          </p:cNvSpPr>
          <p:nvPr>
            <p:ph type="title"/>
          </p:nvPr>
        </p:nvSpPr>
        <p:spPr>
          <a:xfrm>
            <a:off x="514350" y="724025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A041"/>
              </a:buClr>
              <a:buSzPts val="4000"/>
              <a:buNone/>
              <a:defRPr sz="4000">
                <a:solidFill>
                  <a:srgbClr val="45A04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A041"/>
              </a:buClr>
              <a:buSzPts val="3200"/>
              <a:buNone/>
              <a:defRPr>
                <a:solidFill>
                  <a:srgbClr val="45A04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A041"/>
              </a:buClr>
              <a:buSzPts val="3200"/>
              <a:buNone/>
              <a:defRPr>
                <a:solidFill>
                  <a:srgbClr val="45A04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A041"/>
              </a:buClr>
              <a:buSzPts val="3200"/>
              <a:buNone/>
              <a:defRPr>
                <a:solidFill>
                  <a:srgbClr val="45A04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A041"/>
              </a:buClr>
              <a:buSzPts val="3200"/>
              <a:buNone/>
              <a:defRPr>
                <a:solidFill>
                  <a:srgbClr val="45A04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A041"/>
              </a:buClr>
              <a:buSzPts val="3200"/>
              <a:buNone/>
              <a:defRPr>
                <a:solidFill>
                  <a:srgbClr val="45A04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A041"/>
              </a:buClr>
              <a:buSzPts val="3200"/>
              <a:buNone/>
              <a:defRPr>
                <a:solidFill>
                  <a:srgbClr val="45A04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A041"/>
              </a:buClr>
              <a:buSzPts val="3200"/>
              <a:buNone/>
              <a:defRPr>
                <a:solidFill>
                  <a:srgbClr val="45A04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5A041"/>
              </a:buClr>
              <a:buSzPts val="3200"/>
              <a:buNone/>
              <a:defRPr>
                <a:solidFill>
                  <a:srgbClr val="45A04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>
            <a:spLocks noGrp="1"/>
          </p:cNvSpPr>
          <p:nvPr>
            <p:ph type="body" idx="1"/>
          </p:nvPr>
        </p:nvSpPr>
        <p:spPr>
          <a:xfrm>
            <a:off x="855300" y="4406300"/>
            <a:ext cx="7433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9"/>
          <p:cNvSpPr txBox="1">
            <a:spLocks noGrp="1"/>
          </p:cNvSpPr>
          <p:nvPr>
            <p:ph type="title"/>
          </p:nvPr>
        </p:nvSpPr>
        <p:spPr>
          <a:xfrm>
            <a:off x="855300" y="836000"/>
            <a:ext cx="7433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 i="0" u="none" strike="noStrike" cap="none">
                <a:solidFill>
                  <a:schemeClr val="dk1"/>
                </a:solidFill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 i="0" u="none" strike="noStrike" cap="none">
                <a:solidFill>
                  <a:schemeClr val="dk1"/>
                </a:solidFill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 i="0" u="none" strike="noStrike" cap="none">
                <a:solidFill>
                  <a:schemeClr val="dk1"/>
                </a:solidFill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 i="0" u="none" strike="noStrike" cap="none">
                <a:solidFill>
                  <a:schemeClr val="dk1"/>
                </a:solidFill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 i="0" u="none" strike="noStrike" cap="none">
                <a:solidFill>
                  <a:schemeClr val="dk1"/>
                </a:solidFill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 i="0" u="none" strike="noStrike" cap="none">
                <a:solidFill>
                  <a:schemeClr val="dk1"/>
                </a:solidFill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 i="0" u="none" strike="noStrike" cap="none">
                <a:solidFill>
                  <a:schemeClr val="dk1"/>
                </a:solidFill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 i="0" u="none" strike="noStrike" cap="none">
                <a:solidFill>
                  <a:schemeClr val="dk1"/>
                </a:solidFill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29"/>
          <p:cNvSpPr txBox="1">
            <a:spLocks noGrp="1"/>
          </p:cNvSpPr>
          <p:nvPr>
            <p:ph type="body" idx="1"/>
          </p:nvPr>
        </p:nvSpPr>
        <p:spPr>
          <a:xfrm>
            <a:off x="855300" y="1353947"/>
            <a:ext cx="74334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 i="0" u="none" strike="noStrike" cap="none">
                <a:solidFill>
                  <a:schemeClr val="dk1"/>
                </a:solidFill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 i="0" u="none" strike="noStrike" cap="none">
                <a:solidFill>
                  <a:schemeClr val="dk1"/>
                </a:solidFill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 i="0" u="none" strike="noStrike" cap="none">
                <a:solidFill>
                  <a:schemeClr val="dk1"/>
                </a:solidFill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 i="0" u="none" strike="noStrike" cap="none">
                <a:solidFill>
                  <a:schemeClr val="dk1"/>
                </a:solidFill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 i="0" u="none" strike="noStrike" cap="none">
                <a:solidFill>
                  <a:schemeClr val="dk1"/>
                </a:solidFill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 i="0" u="none" strike="noStrike" cap="none">
                <a:solidFill>
                  <a:schemeClr val="dk1"/>
                </a:solidFill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 i="0" u="none" strike="noStrike" cap="none">
                <a:solidFill>
                  <a:schemeClr val="dk1"/>
                </a:solidFill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 i="0" u="none" strike="noStrike" cap="none">
                <a:solidFill>
                  <a:schemeClr val="dk1"/>
                </a:solidFill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Char char="■"/>
              <a:defRPr sz="2400" i="0" u="none" strike="noStrike" cap="none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9.jpe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3" Type="http://schemas.openxmlformats.org/officeDocument/2006/relationships/image" Target="../media/image9.png"/><Relationship Id="rId7" Type="http://schemas.openxmlformats.org/officeDocument/2006/relationships/image" Target="../media/image13.jpg"/><Relationship Id="rId12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7.jpg"/><Relationship Id="rId5" Type="http://schemas.openxmlformats.org/officeDocument/2006/relationships/image" Target="../media/image11.png"/><Relationship Id="rId15" Type="http://schemas.openxmlformats.org/officeDocument/2006/relationships/image" Target="../media/image21.jpg"/><Relationship Id="rId10" Type="http://schemas.openxmlformats.org/officeDocument/2006/relationships/image" Target="../media/image16.jpg"/><Relationship Id="rId4" Type="http://schemas.openxmlformats.org/officeDocument/2006/relationships/image" Target="../media/image10.png"/><Relationship Id="rId9" Type="http://schemas.openxmlformats.org/officeDocument/2006/relationships/image" Target="../media/image15.jpg"/><Relationship Id="rId14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28A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g138f90b98de_0_26"/>
          <p:cNvPicPr preferRelativeResize="0"/>
          <p:nvPr/>
        </p:nvPicPr>
        <p:blipFill rotWithShape="1">
          <a:blip r:embed="rId3">
            <a:alphaModFix/>
          </a:blip>
          <a:srcRect t="1324" b="19823"/>
          <a:stretch/>
        </p:blipFill>
        <p:spPr>
          <a:xfrm>
            <a:off x="5666584" y="0"/>
            <a:ext cx="3477417" cy="3427463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138f90b98de_0_26"/>
          <p:cNvSpPr txBox="1">
            <a:spLocks noGrp="1"/>
          </p:cNvSpPr>
          <p:nvPr>
            <p:ph type="ctrTitle"/>
          </p:nvPr>
        </p:nvSpPr>
        <p:spPr>
          <a:xfrm>
            <a:off x="514350" y="257700"/>
            <a:ext cx="4438800" cy="27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</a:pPr>
            <a:r>
              <a:rPr lang="en" b="1" dirty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Ai in Pharmacy</a:t>
            </a:r>
            <a:endParaRPr b="1" dirty="0">
              <a:solidFill>
                <a:srgbClr val="FAFAF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" name="Google Shape;58;g138f90b98de_0_2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21468" r="21463"/>
          <a:stretch/>
        </p:blipFill>
        <p:spPr>
          <a:xfrm>
            <a:off x="5666575" y="0"/>
            <a:ext cx="3477302" cy="3427499"/>
          </a:xfrm>
          <a:prstGeom prst="rect">
            <a:avLst/>
          </a:prstGeom>
        </p:spPr>
      </p:pic>
      <p:pic>
        <p:nvPicPr>
          <p:cNvPr id="59" name="Google Shape;59;g138f90b98de_0_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46827" y="3868850"/>
            <a:ext cx="2819748" cy="1247399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g138f90b98de_0_26"/>
          <p:cNvSpPr txBox="1"/>
          <p:nvPr/>
        </p:nvSpPr>
        <p:spPr>
          <a:xfrm>
            <a:off x="7673550" y="4398950"/>
            <a:ext cx="12183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AFAFA"/>
                </a:solidFill>
              </a:rPr>
              <a:t>gu.edu.eg</a:t>
            </a:r>
            <a:endParaRPr sz="1200"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4362F599-6602-AAE8-DB86-9CAD4564AD67}"/>
              </a:ext>
            </a:extLst>
          </p:cNvPr>
          <p:cNvSpPr/>
          <p:nvPr/>
        </p:nvSpPr>
        <p:spPr>
          <a:xfrm>
            <a:off x="6012180" y="3791422"/>
            <a:ext cx="860070" cy="967359"/>
          </a:xfrm>
          <a:custGeom>
            <a:avLst/>
            <a:gdLst/>
            <a:ahLst/>
            <a:cxnLst/>
            <a:rect l="l" t="t" r="r" b="b"/>
            <a:pathLst>
              <a:path w="860070" h="967359">
                <a:moveTo>
                  <a:pt x="0" y="0"/>
                </a:moveTo>
                <a:lnTo>
                  <a:pt x="860070" y="0"/>
                </a:lnTo>
                <a:lnTo>
                  <a:pt x="860070" y="967359"/>
                </a:lnTo>
                <a:lnTo>
                  <a:pt x="0" y="967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28A"/>
        </a:solidFill>
        <a:effectLst/>
      </p:bgPr>
    </p:bg>
    <p:spTree>
      <p:nvGrpSpPr>
        <p:cNvPr id="1" name="Shape 140">
          <a:extLst>
            <a:ext uri="{FF2B5EF4-FFF2-40B4-BE49-F238E27FC236}">
              <a16:creationId xmlns:a16="http://schemas.microsoft.com/office/drawing/2014/main" id="{F04D32AA-28C1-E0F3-724B-6FA9C37BE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>
            <a:extLst>
              <a:ext uri="{FF2B5EF4-FFF2-40B4-BE49-F238E27FC236}">
                <a16:creationId xmlns:a16="http://schemas.microsoft.com/office/drawing/2014/main" id="{A6F57A11-766A-9CE7-23F0-C8134821C98D}"/>
              </a:ext>
            </a:extLst>
          </p:cNvPr>
          <p:cNvSpPr txBox="1"/>
          <p:nvPr/>
        </p:nvSpPr>
        <p:spPr>
          <a:xfrm>
            <a:off x="240030" y="122026"/>
            <a:ext cx="3165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Algorithms</a:t>
            </a:r>
            <a:endParaRPr sz="7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9A0AD3-82E8-D03B-1934-69087DF12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" y="944880"/>
            <a:ext cx="4417671" cy="2484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B36F65-9469-775F-E000-2EF1C3067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615" y="1934501"/>
            <a:ext cx="3983355" cy="299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52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3F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"/>
          <p:cNvSpPr txBox="1"/>
          <p:nvPr/>
        </p:nvSpPr>
        <p:spPr>
          <a:xfrm>
            <a:off x="194310" y="0"/>
            <a:ext cx="554355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Data visualization</a:t>
            </a:r>
            <a:endParaRPr sz="7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91;p10">
            <a:extLst>
              <a:ext uri="{FF2B5EF4-FFF2-40B4-BE49-F238E27FC236}">
                <a16:creationId xmlns:a16="http://schemas.microsoft.com/office/drawing/2014/main" id="{8A6DB30E-D709-134A-973D-F3FE100090B3}"/>
              </a:ext>
            </a:extLst>
          </p:cNvPr>
          <p:cNvSpPr txBox="1"/>
          <p:nvPr/>
        </p:nvSpPr>
        <p:spPr>
          <a:xfrm>
            <a:off x="186690" y="693420"/>
            <a:ext cx="7242810" cy="1261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1800" i="0" u="none" strike="noStrike" cap="none" dirty="0">
                <a:solidFill>
                  <a:schemeClr val="lt2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Data Description: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600" i="0" u="none" strike="noStrike" cap="none" dirty="0">
                <a:solidFill>
                  <a:schemeClr val="lt2"/>
                </a:solidFill>
                <a:latin typeface="Times New Roman" panose="02020603050405020304" pitchFamily="18" charset="0"/>
                <a:ea typeface="Roboto"/>
                <a:cs typeface="Times New Roman" panose="02020603050405020304" pitchFamily="18" charset="0"/>
                <a:sym typeface="Roboto"/>
              </a:rPr>
              <a:t>Dataset Shape: (691, 882)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1600" i="0" u="none" strike="noStrike" cap="none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Column Names: Index(['IC50 (</a:t>
            </a:r>
            <a:r>
              <a:rPr lang="en-US" sz="1600" i="0" u="none" strike="noStrike" cap="none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nM</a:t>
            </a:r>
            <a:r>
              <a:rPr lang="en-US" sz="1600" i="0" u="none" strike="noStrike" cap="none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)', 'PubchemFP0', 'PubchemFP1', 'PubchemFP2', 'PubchemFP3',       'PubchemFP4', 'PubchemFP5', 'PubchemFP6', 'PubchemFP7', 'PubchemFP8'],      </a:t>
            </a:r>
            <a:r>
              <a:rPr lang="en-US" sz="1600" i="0" u="none" strike="noStrike" cap="none" dirty="0" err="1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dtype</a:t>
            </a:r>
            <a:r>
              <a:rPr lang="en-US" sz="1600" i="0" u="none" strike="noStrike" cap="none" dirty="0">
                <a:solidFill>
                  <a:schemeClr val="lt2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='object')</a:t>
            </a:r>
            <a:endParaRPr sz="1600" i="0" u="none" strike="noStrike" cap="none" dirty="0">
              <a:solidFill>
                <a:schemeClr val="lt2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F3421B-9953-E245-FD3D-40E71C9E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99" y="2209800"/>
            <a:ext cx="4239060" cy="27279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5A63EF-55A5-3818-4D4B-7B75A0E8F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792" y="2199143"/>
            <a:ext cx="4239059" cy="272795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DE4A1E-D605-C629-F79A-FECFA4BAA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5" y="76201"/>
            <a:ext cx="3167585" cy="24821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B33F26-939A-6800-1355-F06AA5868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5900" y="0"/>
            <a:ext cx="3653137" cy="2491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1FC13-AD93-5968-366F-B36B0CE9E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811" y="2397547"/>
            <a:ext cx="3167585" cy="26697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28A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210E5A-90F9-FF15-C874-BFA2326B0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" y="64770"/>
            <a:ext cx="3866197" cy="22407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EC6FF5-BAEC-840A-9E8D-7192201EC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91" y="2446020"/>
            <a:ext cx="3051309" cy="25717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517D26-920B-6653-BACF-00C5C0889B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6953" y="64770"/>
            <a:ext cx="3544734" cy="23055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CC90D8-C2F2-526D-3A83-90068FEC63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1079" y="2506980"/>
            <a:ext cx="3051309" cy="25717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9"/>
          <p:cNvSpPr/>
          <p:nvPr/>
        </p:nvSpPr>
        <p:spPr>
          <a:xfrm>
            <a:off x="3905320" y="0"/>
            <a:ext cx="5238900" cy="5143500"/>
          </a:xfrm>
          <a:prstGeom prst="rect">
            <a:avLst/>
          </a:prstGeom>
          <a:solidFill>
            <a:srgbClr val="00783F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A937A2-304E-6B36-4697-C89CBD29B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09" y="0"/>
            <a:ext cx="3715328" cy="2407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E122E1-37C7-AABA-F088-1FD353DBF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548" y="2407920"/>
            <a:ext cx="3104649" cy="26167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A03575-6DC1-3B17-8B87-1040DCB4D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0100" y="539621"/>
            <a:ext cx="5093899" cy="325894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1"/>
          <p:cNvSpPr/>
          <p:nvPr/>
        </p:nvSpPr>
        <p:spPr>
          <a:xfrm>
            <a:off x="0" y="1638808"/>
            <a:ext cx="9144000" cy="3504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1"/>
          <p:cNvSpPr/>
          <p:nvPr/>
        </p:nvSpPr>
        <p:spPr>
          <a:xfrm>
            <a:off x="3048000" y="1638808"/>
            <a:ext cx="3048000" cy="350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1"/>
          <p:cNvSpPr txBox="1"/>
          <p:nvPr/>
        </p:nvSpPr>
        <p:spPr>
          <a:xfrm>
            <a:off x="2838098" y="355293"/>
            <a:ext cx="2326886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 dirty="0">
                <a:solidFill>
                  <a:srgbClr val="00783F"/>
                </a:solidFill>
                <a:latin typeface="Roboto"/>
                <a:ea typeface="Roboto"/>
                <a:cs typeface="Roboto"/>
                <a:sym typeface="Roboto"/>
              </a:rPr>
              <a:t>Papers</a:t>
            </a:r>
            <a:endParaRPr sz="700" b="0" i="0" u="none" strike="noStrike" cap="none" dirty="0">
              <a:solidFill>
                <a:srgbClr val="0078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1"/>
          <p:cNvSpPr txBox="1"/>
          <p:nvPr/>
        </p:nvSpPr>
        <p:spPr>
          <a:xfrm>
            <a:off x="377969" y="3808920"/>
            <a:ext cx="2292075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Application of artificial intelligence and machine learning in early detection of adverse drug reactions (ADRs) and drug-induced toxicity</a:t>
            </a:r>
          </a:p>
        </p:txBody>
      </p:sp>
      <p:sp>
        <p:nvSpPr>
          <p:cNvPr id="210" name="Google Shape;210;p11"/>
          <p:cNvSpPr txBox="1"/>
          <p:nvPr/>
        </p:nvSpPr>
        <p:spPr>
          <a:xfrm>
            <a:off x="3425969" y="3808920"/>
            <a:ext cx="2292075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Influence of artificial intelligence in modern pharmaceutical formulation and drug development</a:t>
            </a:r>
          </a:p>
        </p:txBody>
      </p:sp>
      <p:sp>
        <p:nvSpPr>
          <p:cNvPr id="213" name="Google Shape;213;p11"/>
          <p:cNvSpPr txBox="1"/>
          <p:nvPr/>
        </p:nvSpPr>
        <p:spPr>
          <a:xfrm>
            <a:off x="6473969" y="3808920"/>
            <a:ext cx="229207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Exploring Artificial Intelligence in Drug Discovery: A Comprehensive Review</a:t>
            </a: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F973C8FB-58BA-41B8-1B23-B2B11C8E742C}"/>
              </a:ext>
            </a:extLst>
          </p:cNvPr>
          <p:cNvSpPr/>
          <p:nvPr/>
        </p:nvSpPr>
        <p:spPr>
          <a:xfrm>
            <a:off x="753350" y="1966623"/>
            <a:ext cx="1412248" cy="1470582"/>
          </a:xfrm>
          <a:custGeom>
            <a:avLst/>
            <a:gdLst/>
            <a:ahLst/>
            <a:cxnLst/>
            <a:rect l="l" t="t" r="r" b="b"/>
            <a:pathLst>
              <a:path w="2169422" h="2169422">
                <a:moveTo>
                  <a:pt x="0" y="0"/>
                </a:moveTo>
                <a:lnTo>
                  <a:pt x="2169422" y="0"/>
                </a:lnTo>
                <a:lnTo>
                  <a:pt x="2169422" y="2169422"/>
                </a:lnTo>
                <a:lnTo>
                  <a:pt x="0" y="2169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Freeform 5">
            <a:extLst>
              <a:ext uri="{FF2B5EF4-FFF2-40B4-BE49-F238E27FC236}">
                <a16:creationId xmlns:a16="http://schemas.microsoft.com/office/drawing/2014/main" id="{ECD57BB0-219D-9E9D-8CF5-8CABE12AC52A}"/>
              </a:ext>
            </a:extLst>
          </p:cNvPr>
          <p:cNvSpPr/>
          <p:nvPr/>
        </p:nvSpPr>
        <p:spPr>
          <a:xfrm>
            <a:off x="3741424" y="1966623"/>
            <a:ext cx="1423560" cy="1470582"/>
          </a:xfrm>
          <a:custGeom>
            <a:avLst/>
            <a:gdLst/>
            <a:ahLst/>
            <a:cxnLst/>
            <a:rect l="l" t="t" r="r" b="b"/>
            <a:pathLst>
              <a:path w="2169422" h="2169422">
                <a:moveTo>
                  <a:pt x="0" y="0"/>
                </a:moveTo>
                <a:lnTo>
                  <a:pt x="2169422" y="0"/>
                </a:lnTo>
                <a:lnTo>
                  <a:pt x="2169422" y="2169422"/>
                </a:lnTo>
                <a:lnTo>
                  <a:pt x="0" y="2169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F29044EE-20E2-DF4E-665C-00D61C57E8FC}"/>
              </a:ext>
            </a:extLst>
          </p:cNvPr>
          <p:cNvSpPr/>
          <p:nvPr/>
        </p:nvSpPr>
        <p:spPr>
          <a:xfrm>
            <a:off x="6908220" y="1966623"/>
            <a:ext cx="1423560" cy="1508340"/>
          </a:xfrm>
          <a:custGeom>
            <a:avLst/>
            <a:gdLst/>
            <a:ahLst/>
            <a:cxnLst/>
            <a:rect l="l" t="t" r="r" b="b"/>
            <a:pathLst>
              <a:path w="2107076" h="2107076">
                <a:moveTo>
                  <a:pt x="0" y="0"/>
                </a:moveTo>
                <a:lnTo>
                  <a:pt x="2107076" y="0"/>
                </a:lnTo>
                <a:lnTo>
                  <a:pt x="2107076" y="2107076"/>
                </a:lnTo>
                <a:lnTo>
                  <a:pt x="0" y="21070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8f90b98de_0_35"/>
          <p:cNvSpPr txBox="1"/>
          <p:nvPr/>
        </p:nvSpPr>
        <p:spPr>
          <a:xfrm>
            <a:off x="2348085" y="145165"/>
            <a:ext cx="34791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i="0" u="none" strike="noStrike" cap="none" dirty="0">
                <a:solidFill>
                  <a:srgbClr val="1A428A"/>
                </a:solidFill>
                <a:latin typeface="Roboto"/>
                <a:ea typeface="Roboto"/>
                <a:cs typeface="Roboto"/>
                <a:sym typeface="Roboto"/>
              </a:rPr>
              <a:t>Question time?</a:t>
            </a:r>
            <a:endParaRPr sz="700" b="0" i="0" u="none" strike="noStrike" cap="none" dirty="0">
              <a:solidFill>
                <a:srgbClr val="1A42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g138f90b98de_0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5550" y="4165925"/>
            <a:ext cx="2557025" cy="4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>
            <a:hlinkClick r:id="" action="ppaction://media"/>
            <a:extLst>
              <a:ext uri="{FF2B5EF4-FFF2-40B4-BE49-F238E27FC236}">
                <a16:creationId xmlns:a16="http://schemas.microsoft.com/office/drawing/2014/main" id="{3954F5A2-0304-B2FA-4293-ED8B7259F0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>
          <a:xfrm>
            <a:off x="1331647" y="836918"/>
            <a:ext cx="5511976" cy="31418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38f90b98de_0_41"/>
          <p:cNvSpPr txBox="1"/>
          <p:nvPr/>
        </p:nvSpPr>
        <p:spPr>
          <a:xfrm>
            <a:off x="339946" y="2741025"/>
            <a:ext cx="3204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800" b="1" dirty="0">
                <a:solidFill>
                  <a:schemeClr val="tx1"/>
                </a:solidFill>
              </a:rPr>
              <a:t>Thank You</a:t>
            </a:r>
            <a:endParaRPr sz="4800" i="0" u="none" strike="noStrike" cap="none" dirty="0">
              <a:solidFill>
                <a:schemeClr val="tx1"/>
              </a:solidFill>
            </a:endParaRPr>
          </a:p>
        </p:txBody>
      </p:sp>
      <p:sp>
        <p:nvSpPr>
          <p:cNvPr id="469" name="Google Shape;469;g138f90b98de_0_41"/>
          <p:cNvSpPr txBox="1"/>
          <p:nvPr/>
        </p:nvSpPr>
        <p:spPr>
          <a:xfrm>
            <a:off x="7673550" y="4398950"/>
            <a:ext cx="1218300" cy="4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428A"/>
                </a:solidFill>
              </a:rPr>
              <a:t>gu.edu.eg</a:t>
            </a:r>
            <a:endParaRPr sz="1200">
              <a:solidFill>
                <a:srgbClr val="1A428A"/>
              </a:solidFill>
            </a:endParaRPr>
          </a:p>
        </p:txBody>
      </p:sp>
      <p:grpSp>
        <p:nvGrpSpPr>
          <p:cNvPr id="470" name="Google Shape;470;g138f90b98de_0_41"/>
          <p:cNvGrpSpPr/>
          <p:nvPr/>
        </p:nvGrpSpPr>
        <p:grpSpPr>
          <a:xfrm>
            <a:off x="108025" y="4056112"/>
            <a:ext cx="4385772" cy="1033424"/>
            <a:chOff x="108025" y="4056112"/>
            <a:chExt cx="4385772" cy="1033424"/>
          </a:xfrm>
        </p:grpSpPr>
        <p:pic>
          <p:nvPicPr>
            <p:cNvPr id="471" name="Google Shape;471;g138f90b98de_0_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14800" y="4384512"/>
              <a:ext cx="2078996" cy="37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2" name="Google Shape;472;g138f90b98de_0_4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8025" y="4056112"/>
              <a:ext cx="2099702" cy="10334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73" name="Google Shape;473;g138f90b98de_0_41"/>
            <p:cNvCxnSpPr/>
            <p:nvPr/>
          </p:nvCxnSpPr>
          <p:spPr>
            <a:xfrm>
              <a:off x="2166450" y="4296525"/>
              <a:ext cx="0" cy="5526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38f90b98de_0_56"/>
          <p:cNvSpPr txBox="1"/>
          <p:nvPr/>
        </p:nvSpPr>
        <p:spPr>
          <a:xfrm>
            <a:off x="108025" y="13524"/>
            <a:ext cx="232029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dirty="0">
                <a:solidFill>
                  <a:srgbClr val="1A428A"/>
                </a:solidFill>
                <a:latin typeface="Roboto"/>
                <a:ea typeface="Roboto"/>
                <a:cs typeface="Roboto"/>
                <a:sym typeface="Roboto"/>
              </a:rPr>
              <a:t>Students </a:t>
            </a:r>
            <a:endParaRPr sz="700" b="0" i="0" u="none" strike="noStrike" cap="none" dirty="0">
              <a:solidFill>
                <a:srgbClr val="1A42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g138f90b98de_0_56"/>
          <p:cNvGrpSpPr/>
          <p:nvPr/>
        </p:nvGrpSpPr>
        <p:grpSpPr>
          <a:xfrm>
            <a:off x="108025" y="4056112"/>
            <a:ext cx="4385772" cy="1033424"/>
            <a:chOff x="108025" y="4056112"/>
            <a:chExt cx="4385772" cy="1033424"/>
          </a:xfrm>
        </p:grpSpPr>
        <p:pic>
          <p:nvPicPr>
            <p:cNvPr id="67" name="Google Shape;67;g138f90b98de_0_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14800" y="4384512"/>
              <a:ext cx="2078996" cy="376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g138f90b98de_0_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8025" y="4056112"/>
              <a:ext cx="2099702" cy="103342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9" name="Google Shape;69;g138f90b98de_0_56"/>
            <p:cNvCxnSpPr/>
            <p:nvPr/>
          </p:nvCxnSpPr>
          <p:spPr>
            <a:xfrm>
              <a:off x="2166450" y="4296525"/>
              <a:ext cx="0" cy="552600"/>
            </a:xfrm>
            <a:prstGeom prst="straightConnector1">
              <a:avLst/>
            </a:prstGeom>
            <a:noFill/>
            <a:ln w="9525" cap="flat" cmpd="sng">
              <a:solidFill>
                <a:srgbClr val="99999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" name="Google Shape;435;p25">
            <a:extLst>
              <a:ext uri="{FF2B5EF4-FFF2-40B4-BE49-F238E27FC236}">
                <a16:creationId xmlns:a16="http://schemas.microsoft.com/office/drawing/2014/main" id="{C4AFF3A1-55C6-403B-DFF9-86B1C855BA57}"/>
              </a:ext>
            </a:extLst>
          </p:cNvPr>
          <p:cNvSpPr/>
          <p:nvPr/>
        </p:nvSpPr>
        <p:spPr>
          <a:xfrm>
            <a:off x="88076" y="1952358"/>
            <a:ext cx="1247504" cy="24622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437;p25">
            <a:extLst>
              <a:ext uri="{FF2B5EF4-FFF2-40B4-BE49-F238E27FC236}">
                <a16:creationId xmlns:a16="http://schemas.microsoft.com/office/drawing/2014/main" id="{E008D15E-129D-E129-CCF5-28AB8B0E2749}"/>
              </a:ext>
            </a:extLst>
          </p:cNvPr>
          <p:cNvSpPr txBox="1"/>
          <p:nvPr/>
        </p:nvSpPr>
        <p:spPr>
          <a:xfrm>
            <a:off x="149628" y="1914948"/>
            <a:ext cx="115943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Mennatallah</a:t>
            </a:r>
            <a:endParaRPr sz="1600" b="1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BEE293-C466-8BEA-06F7-46414807D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313" y="577452"/>
            <a:ext cx="979364" cy="1303646"/>
          </a:xfrm>
          <a:prstGeom prst="rect">
            <a:avLst/>
          </a:prstGeom>
        </p:spPr>
      </p:pic>
      <p:sp>
        <p:nvSpPr>
          <p:cNvPr id="9" name="Google Shape;435;p25">
            <a:extLst>
              <a:ext uri="{FF2B5EF4-FFF2-40B4-BE49-F238E27FC236}">
                <a16:creationId xmlns:a16="http://schemas.microsoft.com/office/drawing/2014/main" id="{7EEB1CF6-4D00-E324-F930-43A6B4543188}"/>
              </a:ext>
            </a:extLst>
          </p:cNvPr>
          <p:cNvSpPr/>
          <p:nvPr/>
        </p:nvSpPr>
        <p:spPr>
          <a:xfrm>
            <a:off x="1517103" y="1952358"/>
            <a:ext cx="1027463" cy="24622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437;p25">
            <a:extLst>
              <a:ext uri="{FF2B5EF4-FFF2-40B4-BE49-F238E27FC236}">
                <a16:creationId xmlns:a16="http://schemas.microsoft.com/office/drawing/2014/main" id="{C3932621-1F4A-8ECC-37FB-CFA943477D20}"/>
              </a:ext>
            </a:extLst>
          </p:cNvPr>
          <p:cNvSpPr txBox="1"/>
          <p:nvPr/>
        </p:nvSpPr>
        <p:spPr>
          <a:xfrm>
            <a:off x="1601132" y="1930750"/>
            <a:ext cx="83103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Marina</a:t>
            </a:r>
            <a:endParaRPr sz="1600" b="1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0D6B19-F01A-74F6-7FDF-4A8CD1B088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7944" y="582488"/>
            <a:ext cx="816856" cy="1316048"/>
          </a:xfrm>
          <a:prstGeom prst="rect">
            <a:avLst/>
          </a:prstGeom>
        </p:spPr>
      </p:pic>
      <p:sp>
        <p:nvSpPr>
          <p:cNvPr id="15" name="Google Shape;435;p25">
            <a:extLst>
              <a:ext uri="{FF2B5EF4-FFF2-40B4-BE49-F238E27FC236}">
                <a16:creationId xmlns:a16="http://schemas.microsoft.com/office/drawing/2014/main" id="{01434127-CE99-7892-78A3-2B4A26295DFE}"/>
              </a:ext>
            </a:extLst>
          </p:cNvPr>
          <p:cNvSpPr/>
          <p:nvPr/>
        </p:nvSpPr>
        <p:spPr>
          <a:xfrm>
            <a:off x="2747168" y="1956375"/>
            <a:ext cx="1027463" cy="24622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437;p25">
            <a:extLst>
              <a:ext uri="{FF2B5EF4-FFF2-40B4-BE49-F238E27FC236}">
                <a16:creationId xmlns:a16="http://schemas.microsoft.com/office/drawing/2014/main" id="{2D4F9EEE-84FD-FA98-12CC-FBF95ECBEAD0}"/>
              </a:ext>
            </a:extLst>
          </p:cNvPr>
          <p:cNvSpPr txBox="1"/>
          <p:nvPr/>
        </p:nvSpPr>
        <p:spPr>
          <a:xfrm>
            <a:off x="2883474" y="1929474"/>
            <a:ext cx="83103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Mariam</a:t>
            </a:r>
            <a:endParaRPr sz="1600" b="1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60298AD-BAEF-4494-1969-5E6FFA7F4A9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10304"/>
          <a:stretch/>
        </p:blipFill>
        <p:spPr>
          <a:xfrm>
            <a:off x="2845381" y="569925"/>
            <a:ext cx="869132" cy="1350630"/>
          </a:xfrm>
          <a:prstGeom prst="rect">
            <a:avLst/>
          </a:prstGeom>
        </p:spPr>
      </p:pic>
      <p:sp>
        <p:nvSpPr>
          <p:cNvPr id="20" name="Google Shape;435;p25">
            <a:extLst>
              <a:ext uri="{FF2B5EF4-FFF2-40B4-BE49-F238E27FC236}">
                <a16:creationId xmlns:a16="http://schemas.microsoft.com/office/drawing/2014/main" id="{C9A98D32-AE0D-03DA-47A3-67BAD9F80F2D}"/>
              </a:ext>
            </a:extLst>
          </p:cNvPr>
          <p:cNvSpPr/>
          <p:nvPr/>
        </p:nvSpPr>
        <p:spPr>
          <a:xfrm>
            <a:off x="3980064" y="1951621"/>
            <a:ext cx="1027463" cy="24622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437;p25">
            <a:extLst>
              <a:ext uri="{FF2B5EF4-FFF2-40B4-BE49-F238E27FC236}">
                <a16:creationId xmlns:a16="http://schemas.microsoft.com/office/drawing/2014/main" id="{A79BECE9-7A20-76CF-AA06-548B22F93C72}"/>
              </a:ext>
            </a:extLst>
          </p:cNvPr>
          <p:cNvSpPr txBox="1"/>
          <p:nvPr/>
        </p:nvSpPr>
        <p:spPr>
          <a:xfrm>
            <a:off x="4176489" y="1930751"/>
            <a:ext cx="83103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Nayra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BF7B20D-C093-06C7-14D9-14F2CF482F7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2572" t="31873" r="20540"/>
          <a:stretch/>
        </p:blipFill>
        <p:spPr>
          <a:xfrm>
            <a:off x="4133899" y="577452"/>
            <a:ext cx="837648" cy="1337495"/>
          </a:xfrm>
          <a:prstGeom prst="rect">
            <a:avLst/>
          </a:prstGeom>
        </p:spPr>
      </p:pic>
      <p:sp>
        <p:nvSpPr>
          <p:cNvPr id="25" name="Google Shape;435;p25">
            <a:extLst>
              <a:ext uri="{FF2B5EF4-FFF2-40B4-BE49-F238E27FC236}">
                <a16:creationId xmlns:a16="http://schemas.microsoft.com/office/drawing/2014/main" id="{EC20FFB5-A395-033F-63E2-9BA932628295}"/>
              </a:ext>
            </a:extLst>
          </p:cNvPr>
          <p:cNvSpPr/>
          <p:nvPr/>
        </p:nvSpPr>
        <p:spPr>
          <a:xfrm>
            <a:off x="5212960" y="1951620"/>
            <a:ext cx="1494817" cy="24622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437;p25">
            <a:extLst>
              <a:ext uri="{FF2B5EF4-FFF2-40B4-BE49-F238E27FC236}">
                <a16:creationId xmlns:a16="http://schemas.microsoft.com/office/drawing/2014/main" id="{9A82C72B-63EA-6864-468C-D58703B0DE8E}"/>
              </a:ext>
            </a:extLst>
          </p:cNvPr>
          <p:cNvSpPr txBox="1"/>
          <p:nvPr/>
        </p:nvSpPr>
        <p:spPr>
          <a:xfrm>
            <a:off x="5409385" y="1951620"/>
            <a:ext cx="129839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Abdelrahman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E5A5E32-D9F1-D245-3772-0C162135EA4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8931" t="15999" r="27685" b="7049"/>
          <a:stretch/>
        </p:blipFill>
        <p:spPr>
          <a:xfrm>
            <a:off x="5544848" y="567897"/>
            <a:ext cx="913045" cy="1359471"/>
          </a:xfrm>
          <a:prstGeom prst="rect">
            <a:avLst/>
          </a:prstGeom>
        </p:spPr>
      </p:pic>
      <p:sp>
        <p:nvSpPr>
          <p:cNvPr id="30" name="Google Shape;435;p25">
            <a:extLst>
              <a:ext uri="{FF2B5EF4-FFF2-40B4-BE49-F238E27FC236}">
                <a16:creationId xmlns:a16="http://schemas.microsoft.com/office/drawing/2014/main" id="{57B13FCD-A186-345C-E530-CDF0D9421369}"/>
              </a:ext>
            </a:extLst>
          </p:cNvPr>
          <p:cNvSpPr/>
          <p:nvPr/>
        </p:nvSpPr>
        <p:spPr>
          <a:xfrm>
            <a:off x="6904202" y="1951618"/>
            <a:ext cx="1212314" cy="24622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437;p25">
            <a:extLst>
              <a:ext uri="{FF2B5EF4-FFF2-40B4-BE49-F238E27FC236}">
                <a16:creationId xmlns:a16="http://schemas.microsoft.com/office/drawing/2014/main" id="{BD94C81E-EAC6-EDD1-FF8E-C6F82EC19394}"/>
              </a:ext>
            </a:extLst>
          </p:cNvPr>
          <p:cNvSpPr txBox="1"/>
          <p:nvPr/>
        </p:nvSpPr>
        <p:spPr>
          <a:xfrm>
            <a:off x="7250723" y="1951618"/>
            <a:ext cx="58429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Reem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1AC76436-FE56-5FB0-650B-03B8A75D7137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1459" t="18986" r="37117" b="43174"/>
          <a:stretch/>
        </p:blipFill>
        <p:spPr>
          <a:xfrm>
            <a:off x="7094840" y="442996"/>
            <a:ext cx="831038" cy="1471951"/>
          </a:xfrm>
          <a:prstGeom prst="rect">
            <a:avLst/>
          </a:prstGeom>
        </p:spPr>
      </p:pic>
      <p:sp>
        <p:nvSpPr>
          <p:cNvPr id="70" name="Google Shape;435;p25">
            <a:extLst>
              <a:ext uri="{FF2B5EF4-FFF2-40B4-BE49-F238E27FC236}">
                <a16:creationId xmlns:a16="http://schemas.microsoft.com/office/drawing/2014/main" id="{CF741D40-74C6-2EF7-660F-CEAC4E9F88F8}"/>
              </a:ext>
            </a:extLst>
          </p:cNvPr>
          <p:cNvSpPr/>
          <p:nvPr/>
        </p:nvSpPr>
        <p:spPr>
          <a:xfrm>
            <a:off x="72136" y="3977506"/>
            <a:ext cx="1247504" cy="24622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437;p25">
            <a:extLst>
              <a:ext uri="{FF2B5EF4-FFF2-40B4-BE49-F238E27FC236}">
                <a16:creationId xmlns:a16="http://schemas.microsoft.com/office/drawing/2014/main" id="{005F1979-4E14-C40B-085D-C6BFEE1AA5F3}"/>
              </a:ext>
            </a:extLst>
          </p:cNvPr>
          <p:cNvSpPr txBox="1"/>
          <p:nvPr/>
        </p:nvSpPr>
        <p:spPr>
          <a:xfrm>
            <a:off x="280369" y="3977505"/>
            <a:ext cx="83103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Yomna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C87FE421-4C29-1672-84BD-4345590CC9C2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6826" t="18031" r="14889"/>
          <a:stretch/>
        </p:blipFill>
        <p:spPr>
          <a:xfrm>
            <a:off x="201072" y="2408051"/>
            <a:ext cx="916870" cy="1467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81ED5F-6693-999C-9809-FEA39215C0D4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7434"/>
          <a:stretch/>
        </p:blipFill>
        <p:spPr>
          <a:xfrm>
            <a:off x="2013744" y="2423779"/>
            <a:ext cx="1061643" cy="1484881"/>
          </a:xfrm>
          <a:prstGeom prst="rect">
            <a:avLst/>
          </a:prstGeom>
        </p:spPr>
      </p:pic>
      <p:sp>
        <p:nvSpPr>
          <p:cNvPr id="4" name="Google Shape;435;p25">
            <a:extLst>
              <a:ext uri="{FF2B5EF4-FFF2-40B4-BE49-F238E27FC236}">
                <a16:creationId xmlns:a16="http://schemas.microsoft.com/office/drawing/2014/main" id="{738D9CCB-314F-4AC9-81D5-C0DE82BFB561}"/>
              </a:ext>
            </a:extLst>
          </p:cNvPr>
          <p:cNvSpPr/>
          <p:nvPr/>
        </p:nvSpPr>
        <p:spPr>
          <a:xfrm>
            <a:off x="1964057" y="4000106"/>
            <a:ext cx="1247504" cy="24622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437;p25">
            <a:extLst>
              <a:ext uri="{FF2B5EF4-FFF2-40B4-BE49-F238E27FC236}">
                <a16:creationId xmlns:a16="http://schemas.microsoft.com/office/drawing/2014/main" id="{A2E0D831-278D-A081-50BC-9C5B96C466C4}"/>
              </a:ext>
            </a:extLst>
          </p:cNvPr>
          <p:cNvSpPr txBox="1"/>
          <p:nvPr/>
        </p:nvSpPr>
        <p:spPr>
          <a:xfrm>
            <a:off x="2143538" y="4004123"/>
            <a:ext cx="83103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Ashraf</a:t>
            </a:r>
          </a:p>
        </p:txBody>
      </p:sp>
      <p:sp>
        <p:nvSpPr>
          <p:cNvPr id="11" name="Google Shape;435;p25">
            <a:extLst>
              <a:ext uri="{FF2B5EF4-FFF2-40B4-BE49-F238E27FC236}">
                <a16:creationId xmlns:a16="http://schemas.microsoft.com/office/drawing/2014/main" id="{3AC0DBD2-2054-FB5E-B826-1A15360E4C6A}"/>
              </a:ext>
            </a:extLst>
          </p:cNvPr>
          <p:cNvSpPr/>
          <p:nvPr/>
        </p:nvSpPr>
        <p:spPr>
          <a:xfrm>
            <a:off x="3774631" y="4000106"/>
            <a:ext cx="1247504" cy="24622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437;p25">
            <a:extLst>
              <a:ext uri="{FF2B5EF4-FFF2-40B4-BE49-F238E27FC236}">
                <a16:creationId xmlns:a16="http://schemas.microsoft.com/office/drawing/2014/main" id="{52A259BF-28ED-A9E1-4AB4-AEFCAB65E4BA}"/>
              </a:ext>
            </a:extLst>
          </p:cNvPr>
          <p:cNvSpPr txBox="1"/>
          <p:nvPr/>
        </p:nvSpPr>
        <p:spPr>
          <a:xfrm>
            <a:off x="4045923" y="3995352"/>
            <a:ext cx="84302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Khaled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830DE5-D0A1-25A2-B3AB-C217F37ED227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25189" t="17882" r="23892"/>
          <a:stretch/>
        </p:blipFill>
        <p:spPr>
          <a:xfrm>
            <a:off x="3852843" y="2399340"/>
            <a:ext cx="1018789" cy="1484882"/>
          </a:xfrm>
          <a:prstGeom prst="rect">
            <a:avLst/>
          </a:prstGeom>
        </p:spPr>
      </p:pic>
      <p:sp>
        <p:nvSpPr>
          <p:cNvPr id="18" name="Google Shape;435;p25">
            <a:extLst>
              <a:ext uri="{FF2B5EF4-FFF2-40B4-BE49-F238E27FC236}">
                <a16:creationId xmlns:a16="http://schemas.microsoft.com/office/drawing/2014/main" id="{E12D314C-761F-3E9C-CF64-0A4930C6512C}"/>
              </a:ext>
            </a:extLst>
          </p:cNvPr>
          <p:cNvSpPr/>
          <p:nvPr/>
        </p:nvSpPr>
        <p:spPr>
          <a:xfrm>
            <a:off x="5434829" y="3993562"/>
            <a:ext cx="1247504" cy="24622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437;p25">
            <a:extLst>
              <a:ext uri="{FF2B5EF4-FFF2-40B4-BE49-F238E27FC236}">
                <a16:creationId xmlns:a16="http://schemas.microsoft.com/office/drawing/2014/main" id="{1A884288-AC70-D1B7-435A-24891629DE0D}"/>
              </a:ext>
            </a:extLst>
          </p:cNvPr>
          <p:cNvSpPr txBox="1"/>
          <p:nvPr/>
        </p:nvSpPr>
        <p:spPr>
          <a:xfrm>
            <a:off x="5640465" y="3991895"/>
            <a:ext cx="84302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1600" b="1" i="0" u="none" strike="noStrike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oussef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D3042D4-F9D6-4BBD-F3CA-D4E2E2DEE25A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20941" t="23473" r="19984" b="7084"/>
          <a:stretch/>
        </p:blipFill>
        <p:spPr>
          <a:xfrm>
            <a:off x="5551787" y="2438447"/>
            <a:ext cx="916870" cy="1437064"/>
          </a:xfrm>
          <a:prstGeom prst="rect">
            <a:avLst/>
          </a:prstGeom>
        </p:spPr>
      </p:pic>
      <p:sp>
        <p:nvSpPr>
          <p:cNvPr id="2" name="Google Shape;435;p25">
            <a:extLst>
              <a:ext uri="{FF2B5EF4-FFF2-40B4-BE49-F238E27FC236}">
                <a16:creationId xmlns:a16="http://schemas.microsoft.com/office/drawing/2014/main" id="{9AECBE2B-963C-5AC1-409A-A873358DF5D5}"/>
              </a:ext>
            </a:extLst>
          </p:cNvPr>
          <p:cNvSpPr/>
          <p:nvPr/>
        </p:nvSpPr>
        <p:spPr>
          <a:xfrm>
            <a:off x="7235007" y="3977504"/>
            <a:ext cx="1247504" cy="24622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437;p25">
            <a:extLst>
              <a:ext uri="{FF2B5EF4-FFF2-40B4-BE49-F238E27FC236}">
                <a16:creationId xmlns:a16="http://schemas.microsoft.com/office/drawing/2014/main" id="{4D81A3B1-EF9F-DCA6-8E3F-C21F7550024E}"/>
              </a:ext>
            </a:extLst>
          </p:cNvPr>
          <p:cNvSpPr txBox="1"/>
          <p:nvPr/>
        </p:nvSpPr>
        <p:spPr>
          <a:xfrm>
            <a:off x="7514342" y="3990144"/>
            <a:ext cx="84302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Hassan</a:t>
            </a:r>
            <a:endParaRPr lang="en-US" sz="1600" b="1" i="0" u="none" strike="noStrike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FAE84ED6-9A83-E661-714C-4340707BCF01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t="24652"/>
          <a:stretch/>
        </p:blipFill>
        <p:spPr>
          <a:xfrm>
            <a:off x="7170345" y="2399340"/>
            <a:ext cx="1333593" cy="15093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28A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/>
          <p:nvPr/>
        </p:nvSpPr>
        <p:spPr>
          <a:xfrm>
            <a:off x="60646" y="0"/>
            <a:ext cx="592116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Introductio</a:t>
            </a:r>
            <a:r>
              <a:rPr lang="en-US" sz="32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 to AI in pharmacy</a:t>
            </a:r>
            <a:endParaRPr lang="en-US" sz="5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 txBox="1"/>
          <p:nvPr/>
        </p:nvSpPr>
        <p:spPr>
          <a:xfrm>
            <a:off x="60646" y="800735"/>
            <a:ext cx="663145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1" algn="just">
              <a:spcBef>
                <a:spcPct val="0"/>
              </a:spcBef>
            </a:pPr>
            <a:r>
              <a:rPr lang="en-US" sz="1800" b="1" dirty="0">
                <a:solidFill>
                  <a:schemeClr val="bg1"/>
                </a:solidFill>
                <a:latin typeface="Times New Roman" panose="02020603050405020304" pitchFamily="18" charset="0"/>
                <a:ea typeface="อีฟดอวอิ้ง"/>
                <a:cs typeface="Times New Roman" panose="02020603050405020304" pitchFamily="18" charset="0"/>
                <a:sym typeface="อีฟดอวอิ้ง"/>
              </a:rPr>
              <a:t>Artificial Intelligence (AI) is transforming various fields, including pharmacy. Here’s how AI can relate to pharmacy:</a:t>
            </a:r>
          </a:p>
        </p:txBody>
      </p:sp>
      <p:sp>
        <p:nvSpPr>
          <p:cNvPr id="77" name="Google Shape;77;p2"/>
          <p:cNvSpPr txBox="1"/>
          <p:nvPr/>
        </p:nvSpPr>
        <p:spPr>
          <a:xfrm>
            <a:off x="208922" y="1894642"/>
            <a:ext cx="596327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1.Medication Management:</a:t>
            </a:r>
          </a:p>
          <a:p>
            <a:pPr marL="171450" indent="-171450" algn="l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AI can help pharmacists manage medication inventory, predict medication demand, and identify potential drug interactions and adverse reactions. This ensures that patients receive the correct medications and dosages</a:t>
            </a:r>
          </a:p>
        </p:txBody>
      </p:sp>
      <p:sp>
        <p:nvSpPr>
          <p:cNvPr id="2" name="Google Shape;77;p2">
            <a:extLst>
              <a:ext uri="{FF2B5EF4-FFF2-40B4-BE49-F238E27FC236}">
                <a16:creationId xmlns:a16="http://schemas.microsoft.com/office/drawing/2014/main" id="{AEDDE867-C8D7-2D74-35BE-93E26B30482E}"/>
              </a:ext>
            </a:extLst>
          </p:cNvPr>
          <p:cNvSpPr txBox="1"/>
          <p:nvPr/>
        </p:nvSpPr>
        <p:spPr>
          <a:xfrm>
            <a:off x="208922" y="3258622"/>
            <a:ext cx="5963278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2.Personalized Medicine:</a:t>
            </a:r>
          </a:p>
          <a:p>
            <a:pPr marL="171450" indent="-171450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By analyzing patient data, including medical history and genetic information, AI can assist in creating personalized treatment plans. This helps in identifying the most effective medications for individual patients</a:t>
            </a:r>
          </a:p>
          <a:p>
            <a:pPr>
              <a:spcBef>
                <a:spcPct val="0"/>
              </a:spcBef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Avant-garde"/>
              <a:cs typeface="Times New Roman" panose="02020603050405020304" pitchFamily="18" charset="0"/>
              <a:sym typeface="Avant-gard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223569-53B4-46FB-59BA-174C00B1F5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27620" y="3853632"/>
            <a:ext cx="1377362" cy="12120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28A"/>
        </a:solidFill>
        <a:effectLst/>
      </p:bgPr>
    </p:bg>
    <p:spTree>
      <p:nvGrpSpPr>
        <p:cNvPr id="1" name="Shape 73">
          <a:extLst>
            <a:ext uri="{FF2B5EF4-FFF2-40B4-BE49-F238E27FC236}">
              <a16:creationId xmlns:a16="http://schemas.microsoft.com/office/drawing/2014/main" id="{2B5AD983-81AB-B123-EEDA-CF1C01037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>
            <a:extLst>
              <a:ext uri="{FF2B5EF4-FFF2-40B4-BE49-F238E27FC236}">
                <a16:creationId xmlns:a16="http://schemas.microsoft.com/office/drawing/2014/main" id="{926AFA53-A011-4F3C-9565-9E94B3FC4894}"/>
              </a:ext>
            </a:extLst>
          </p:cNvPr>
          <p:cNvSpPr txBox="1"/>
          <p:nvPr/>
        </p:nvSpPr>
        <p:spPr>
          <a:xfrm>
            <a:off x="60646" y="114300"/>
            <a:ext cx="5921166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Introductio</a:t>
            </a:r>
            <a:r>
              <a:rPr lang="en-US" sz="32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 to AI in pharmacy</a:t>
            </a:r>
            <a:endParaRPr lang="en-US" sz="5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77;p2">
            <a:extLst>
              <a:ext uri="{FF2B5EF4-FFF2-40B4-BE49-F238E27FC236}">
                <a16:creationId xmlns:a16="http://schemas.microsoft.com/office/drawing/2014/main" id="{82A5B489-43DA-A6B2-97E8-C9E85DA371E6}"/>
              </a:ext>
            </a:extLst>
          </p:cNvPr>
          <p:cNvSpPr txBox="1"/>
          <p:nvPr/>
        </p:nvSpPr>
        <p:spPr>
          <a:xfrm>
            <a:off x="39590" y="1458513"/>
            <a:ext cx="596327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3.Patient Monitoring:</a:t>
            </a:r>
          </a:p>
          <a:p>
            <a:pPr marL="171450" indent="-171450" algn="l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AI can monitor patient adherence to medication regimens and health outcomes. This allows pharmacists to intervene early if there are signs of non-adherence or potential health issues</a:t>
            </a:r>
          </a:p>
        </p:txBody>
      </p:sp>
      <p:sp>
        <p:nvSpPr>
          <p:cNvPr id="4" name="Google Shape;77;p2">
            <a:extLst>
              <a:ext uri="{FF2B5EF4-FFF2-40B4-BE49-F238E27FC236}">
                <a16:creationId xmlns:a16="http://schemas.microsoft.com/office/drawing/2014/main" id="{86B713D2-58E4-50CE-D69B-94108B8D3F06}"/>
              </a:ext>
            </a:extLst>
          </p:cNvPr>
          <p:cNvSpPr txBox="1"/>
          <p:nvPr/>
        </p:nvSpPr>
        <p:spPr>
          <a:xfrm>
            <a:off x="139018" y="3300833"/>
            <a:ext cx="5963278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4.Streamlining Operations:</a:t>
            </a:r>
          </a:p>
          <a:p>
            <a:pPr marL="171450" indent="-171450" algn="l">
              <a:spcBef>
                <a:spcPct val="0"/>
              </a:spcBef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AI can automate routine tasks such as medication dispensing and inventory management, reducing errors and freeing up pharmacists to focus on patient care</a:t>
            </a:r>
          </a:p>
          <a:p>
            <a:pPr algn="l">
              <a:spcBef>
                <a:spcPct val="0"/>
              </a:spcBef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ea typeface="Avant-garde"/>
              <a:cs typeface="Times New Roman" panose="02020603050405020304" pitchFamily="18" charset="0"/>
              <a:sym typeface="Avant-garde"/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78485051-4817-8CB0-42C4-C75FAB7D2CFE}"/>
              </a:ext>
            </a:extLst>
          </p:cNvPr>
          <p:cNvSpPr/>
          <p:nvPr/>
        </p:nvSpPr>
        <p:spPr>
          <a:xfrm>
            <a:off x="5806439" y="1458513"/>
            <a:ext cx="2697813" cy="1887921"/>
          </a:xfrm>
          <a:custGeom>
            <a:avLst/>
            <a:gdLst/>
            <a:ahLst/>
            <a:cxnLst/>
            <a:rect l="l" t="t" r="r" b="b"/>
            <a:pathLst>
              <a:path w="7579624" h="5305737">
                <a:moveTo>
                  <a:pt x="0" y="0"/>
                </a:moveTo>
                <a:lnTo>
                  <a:pt x="7579623" y="0"/>
                </a:lnTo>
                <a:lnTo>
                  <a:pt x="7579623" y="5305737"/>
                </a:lnTo>
                <a:lnTo>
                  <a:pt x="0" y="53057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65891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 txBox="1"/>
          <p:nvPr/>
        </p:nvSpPr>
        <p:spPr>
          <a:xfrm>
            <a:off x="89479" y="67628"/>
            <a:ext cx="171831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3800" b="1" dirty="0">
                <a:solidFill>
                  <a:srgbClr val="00783F"/>
                </a:solidFill>
              </a:rPr>
              <a:t>Python</a:t>
            </a:r>
            <a:endParaRPr sz="500" i="0" u="none" strike="noStrike" cap="none" dirty="0">
              <a:solidFill>
                <a:srgbClr val="00783F"/>
              </a:solidFill>
            </a:endParaRPr>
          </a:p>
        </p:txBody>
      </p:sp>
      <p:sp>
        <p:nvSpPr>
          <p:cNvPr id="98" name="Google Shape;98;p3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A8EA0CF1-099B-F4FD-0CB4-50B9C52B06D4}"/>
              </a:ext>
            </a:extLst>
          </p:cNvPr>
          <p:cNvSpPr/>
          <p:nvPr/>
        </p:nvSpPr>
        <p:spPr>
          <a:xfrm>
            <a:off x="80066" y="3993297"/>
            <a:ext cx="868568" cy="1150154"/>
          </a:xfrm>
          <a:custGeom>
            <a:avLst/>
            <a:gdLst/>
            <a:ahLst/>
            <a:cxnLst/>
            <a:rect l="l" t="t" r="r" b="b"/>
            <a:pathLst>
              <a:path w="2068121" h="2305384">
                <a:moveTo>
                  <a:pt x="0" y="0"/>
                </a:moveTo>
                <a:lnTo>
                  <a:pt x="2068121" y="0"/>
                </a:lnTo>
                <a:lnTo>
                  <a:pt x="2068121" y="2305384"/>
                </a:lnTo>
                <a:lnTo>
                  <a:pt x="0" y="2305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653FAE-41E3-407D-942E-9D4B5F5857F2}"/>
              </a:ext>
            </a:extLst>
          </p:cNvPr>
          <p:cNvSpPr txBox="1"/>
          <p:nvPr/>
        </p:nvSpPr>
        <p:spPr>
          <a:xfrm>
            <a:off x="241935" y="762196"/>
            <a:ext cx="467487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1. Fundamentals</a:t>
            </a:r>
          </a:p>
          <a:p>
            <a:pPr algn="l">
              <a:spcBef>
                <a:spcPct val="0"/>
              </a:spcBef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Syntax: Python uses simple and readable syntax. For example, to print "Hello, World!", you just write:</a:t>
            </a:r>
          </a:p>
          <a:p>
            <a:pPr algn="l">
              <a:spcBef>
                <a:spcPct val="0"/>
              </a:spcBef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print("Hello, World!")</a:t>
            </a:r>
          </a:p>
          <a:p>
            <a:pPr algn="l">
              <a:spcBef>
                <a:spcPct val="0"/>
              </a:spcBef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Variables: You can store data in variables. For example:</a:t>
            </a:r>
          </a:p>
          <a:p>
            <a:pPr algn="l">
              <a:spcBef>
                <a:spcPct val="0"/>
              </a:spcBef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drug_name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= "Aspirin"</a:t>
            </a:r>
          </a:p>
          <a:p>
            <a:pPr algn="l">
              <a:spcBef>
                <a:spcPct val="0"/>
              </a:spcBef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</a:t>
            </a:r>
            <a:r>
              <a:rPr lang="en-US" sz="1100" dirty="0" err="1">
                <a:solidFill>
                  <a:schemeClr val="tx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dosage_mg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= 500</a:t>
            </a:r>
          </a:p>
          <a:p>
            <a:pPr algn="l">
              <a:spcBef>
                <a:spcPct val="0"/>
              </a:spcBef>
            </a:pPr>
            <a:endParaRPr lang="en-US" sz="1100" dirty="0">
              <a:solidFill>
                <a:schemeClr val="tx1"/>
              </a:solidFill>
              <a:latin typeface="Times New Roman" panose="02020603050405020304" pitchFamily="18" charset="0"/>
              <a:ea typeface="Avant-garde"/>
              <a:cs typeface="Times New Roman" panose="02020603050405020304" pitchFamily="18" charset="0"/>
              <a:sym typeface="Avant-garde"/>
            </a:endParaRPr>
          </a:p>
          <a:p>
            <a:pPr algn="l">
              <a:spcBef>
                <a:spcPct val="0"/>
              </a:spcBef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2. Data Types</a:t>
            </a:r>
          </a:p>
          <a:p>
            <a:pPr algn="l">
              <a:spcBef>
                <a:spcPct val="0"/>
              </a:spcBef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Strings: Text data, e.g., "Aspirin".</a:t>
            </a:r>
          </a:p>
          <a:p>
            <a:pPr algn="l">
              <a:spcBef>
                <a:spcPct val="0"/>
              </a:spcBef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Numbers: Integers and floats, e.g., 500 or 12.5.</a:t>
            </a:r>
          </a:p>
          <a:p>
            <a:pPr algn="l">
              <a:spcBef>
                <a:spcPct val="0"/>
              </a:spcBef>
            </a:pP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Booleans: True or False values, e.g., </a:t>
            </a:r>
            <a:r>
              <a:rPr lang="en-US" sz="1100" dirty="0" err="1">
                <a:solidFill>
                  <a:schemeClr val="tx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is_prescribed</a:t>
            </a:r>
            <a:r>
              <a:rPr lang="en-US" sz="1100" dirty="0">
                <a:solidFill>
                  <a:schemeClr val="tx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= True.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FCB5BA-E013-D990-55D5-60DB21921727}"/>
              </a:ext>
            </a:extLst>
          </p:cNvPr>
          <p:cNvSpPr txBox="1"/>
          <p:nvPr/>
        </p:nvSpPr>
        <p:spPr>
          <a:xfrm>
            <a:off x="3922395" y="2315161"/>
            <a:ext cx="4674870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3. Control Flow</a:t>
            </a:r>
          </a:p>
          <a:p>
            <a:pPr marL="453390" lvl="1" indent="-226695" algn="l">
              <a:buFont typeface="Arial"/>
              <a:buChar char="•"/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If Statements: Make decisions in your code.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 if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dosage_mg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&gt; 100: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     print("High dosage")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 else: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     print("Normal dosage")</a:t>
            </a:r>
          </a:p>
          <a:p>
            <a:pPr marL="453390" lvl="1" indent="-226695" algn="l">
              <a:buFont typeface="Arial"/>
              <a:buChar char="•"/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Loops: Repeat actions.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 for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i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in range(5):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     print(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i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)</a:t>
            </a:r>
          </a:p>
          <a:p>
            <a:pPr algn="l"/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Avant-garde"/>
              <a:cs typeface="Times New Roman" panose="02020603050405020304" pitchFamily="18" charset="0"/>
              <a:sym typeface="Avant-garde"/>
            </a:endParaRPr>
          </a:p>
          <a:p>
            <a:pPr algn="l"/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4. Functions</a:t>
            </a:r>
          </a:p>
          <a:p>
            <a:pPr marL="453390" lvl="1" indent="-226695" algn="l">
              <a:buFont typeface="Arial"/>
              <a:buChar char="•"/>
            </a:pP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Defining Functions: Reusable blocks of code.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 def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calculate_dosage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weight_kg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,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dosage_per_kg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):</a:t>
            </a:r>
          </a:p>
          <a:p>
            <a:pPr algn="l"/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     return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weight_kg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* </a:t>
            </a:r>
            <a:r>
              <a:rPr lang="en-US" sz="1100" dirty="0" err="1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dosage_per_kg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Avant-garde"/>
              <a:cs typeface="Times New Roman" panose="02020603050405020304" pitchFamily="18" charset="0"/>
              <a:sym typeface="Avant-garde"/>
            </a:endParaRPr>
          </a:p>
          <a:p>
            <a:pPr algn="l">
              <a:spcBef>
                <a:spcPct val="0"/>
              </a:spcBef>
            </a:pP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Avant-garde"/>
              <a:cs typeface="Times New Roman" panose="02020603050405020304" pitchFamily="18" charset="0"/>
              <a:sym typeface="Avant-gar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87">
          <a:extLst>
            <a:ext uri="{FF2B5EF4-FFF2-40B4-BE49-F238E27FC236}">
              <a16:creationId xmlns:a16="http://schemas.microsoft.com/office/drawing/2014/main" id="{EE39E76E-D70E-A983-D978-B4FA42427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>
            <a:extLst>
              <a:ext uri="{FF2B5EF4-FFF2-40B4-BE49-F238E27FC236}">
                <a16:creationId xmlns:a16="http://schemas.microsoft.com/office/drawing/2014/main" id="{0A120AA4-2BE7-938C-B59F-FB8005463642}"/>
              </a:ext>
            </a:extLst>
          </p:cNvPr>
          <p:cNvSpPr txBox="1"/>
          <p:nvPr/>
        </p:nvSpPr>
        <p:spPr>
          <a:xfrm>
            <a:off x="89479" y="67628"/>
            <a:ext cx="171831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3800" b="1" dirty="0">
                <a:solidFill>
                  <a:srgbClr val="00783F"/>
                </a:solidFill>
              </a:rPr>
              <a:t>Python</a:t>
            </a:r>
            <a:endParaRPr sz="500" i="0" u="none" strike="noStrike" cap="none" dirty="0">
              <a:solidFill>
                <a:srgbClr val="00783F"/>
              </a:solidFill>
            </a:endParaRPr>
          </a:p>
        </p:txBody>
      </p:sp>
      <p:sp>
        <p:nvSpPr>
          <p:cNvPr id="98" name="Google Shape;98;p3">
            <a:extLst>
              <a:ext uri="{FF2B5EF4-FFF2-40B4-BE49-F238E27FC236}">
                <a16:creationId xmlns:a16="http://schemas.microsoft.com/office/drawing/2014/main" id="{87FA415C-AEC0-18DC-5198-A6EEA2584EA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994249-0862-7A0D-8DFA-C35A71C2638C}"/>
              </a:ext>
            </a:extLst>
          </p:cNvPr>
          <p:cNvSpPr txBox="1"/>
          <p:nvPr/>
        </p:nvSpPr>
        <p:spPr>
          <a:xfrm>
            <a:off x="630555" y="1176382"/>
            <a:ext cx="4674870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5. Libraries</a:t>
            </a:r>
          </a:p>
          <a:p>
            <a:pPr algn="l"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Pandas: For data manipulation and analysis.</a:t>
            </a:r>
          </a:p>
          <a:p>
            <a:pPr algn="l"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import pandas as pd</a:t>
            </a:r>
          </a:p>
          <a:p>
            <a:pPr algn="l"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df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=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pd.read_csv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("clinical_trials.csv")</a:t>
            </a:r>
          </a:p>
          <a:p>
            <a:pPr algn="l"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Matplotlib/Seaborn: For data visualization.</a:t>
            </a:r>
          </a:p>
          <a:p>
            <a:pPr algn="l"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import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matplotlib.pyplot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as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plt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Avant-garde"/>
              <a:cs typeface="Times New Roman" panose="02020603050405020304" pitchFamily="18" charset="0"/>
              <a:sym typeface="Avant-garde"/>
            </a:endParaRPr>
          </a:p>
          <a:p>
            <a:pPr algn="l"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import seaborn as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sns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Avant-garde"/>
              <a:cs typeface="Times New Roman" panose="02020603050405020304" pitchFamily="18" charset="0"/>
              <a:sym typeface="Avant-garde"/>
            </a:endParaRPr>
          </a:p>
          <a:p>
            <a:pPr algn="l"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sns.histplot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df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['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response_time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'])</a:t>
            </a:r>
          </a:p>
          <a:p>
            <a:pPr algn="l"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plt.show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()</a:t>
            </a:r>
          </a:p>
          <a:p>
            <a:pPr algn="l"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6. File Handling</a:t>
            </a:r>
          </a:p>
          <a:p>
            <a:pPr algn="l"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Reading/Writing Files: Handle data files.</a:t>
            </a:r>
          </a:p>
          <a:p>
            <a:pPr algn="l"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with open("data.txt", "r") as file:</a:t>
            </a:r>
          </a:p>
          <a:p>
            <a:pPr algn="l">
              <a:spcBef>
                <a:spcPct val="0"/>
              </a:spcBef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data =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file.read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514873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3F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/>
        </p:nvSpPr>
        <p:spPr>
          <a:xfrm>
            <a:off x="3200400" y="-76250"/>
            <a:ext cx="2597573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FAFAFA"/>
                </a:solidFill>
                <a:latin typeface="Roboto"/>
                <a:ea typeface="Roboto"/>
                <a:cs typeface="Roboto"/>
                <a:sym typeface="Roboto"/>
              </a:rPr>
              <a:t>Libraries</a:t>
            </a:r>
            <a:endParaRPr lang="en-US" sz="700" b="0" i="0" u="none" strike="noStrike" cap="none" dirty="0">
              <a:solidFill>
                <a:srgbClr val="FAFA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118926" y="544869"/>
            <a:ext cx="3777855" cy="118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1. Pandas</a:t>
            </a:r>
          </a:p>
          <a:p>
            <a:pPr algn="l">
              <a:spcBef>
                <a:spcPct val="0"/>
              </a:spcBef>
            </a:pP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Purpose: Data manipulation and analysis.</a:t>
            </a:r>
          </a:p>
          <a:p>
            <a:pPr algn="l">
              <a:spcBef>
                <a:spcPct val="0"/>
              </a:spcBef>
            </a:pP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Usage: Handling large datasets, cleaning data, and performing complex data operations.</a:t>
            </a:r>
          </a:p>
          <a:p>
            <a:pPr algn="l">
              <a:spcBef>
                <a:spcPct val="0"/>
              </a:spcBef>
            </a:pP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Example: Reading clinical trial data from a CSV file.</a:t>
            </a:r>
          </a:p>
          <a:p>
            <a:pPr algn="l">
              <a:spcBef>
                <a:spcPct val="0"/>
              </a:spcBef>
            </a:pP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import pandas as pd</a:t>
            </a:r>
          </a:p>
          <a:p>
            <a:pPr algn="l">
              <a:spcBef>
                <a:spcPct val="0"/>
              </a:spcBef>
            </a:pPr>
            <a:r>
              <a:rPr lang="en-US" sz="1100" dirty="0" err="1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df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pd.read_csv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("clinical_trials.csv")</a:t>
            </a:r>
          </a:p>
        </p:txBody>
      </p:sp>
      <p:sp>
        <p:nvSpPr>
          <p:cNvPr id="2" name="Google Shape;104;p4">
            <a:extLst>
              <a:ext uri="{FF2B5EF4-FFF2-40B4-BE49-F238E27FC236}">
                <a16:creationId xmlns:a16="http://schemas.microsoft.com/office/drawing/2014/main" id="{B6E15C71-8A78-09F2-65BE-B36673F2FA2C}"/>
              </a:ext>
            </a:extLst>
          </p:cNvPr>
          <p:cNvSpPr txBox="1"/>
          <p:nvPr/>
        </p:nvSpPr>
        <p:spPr>
          <a:xfrm>
            <a:off x="118926" y="1899852"/>
            <a:ext cx="366355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3. SciPy</a:t>
            </a:r>
          </a:p>
          <a:p>
            <a:pPr algn="l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Purpose: Scientific and technical computing.</a:t>
            </a:r>
          </a:p>
          <a:p>
            <a:pPr algn="l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Usage: Advanced mathematical functions, optimization, and signal processing.</a:t>
            </a:r>
          </a:p>
          <a:p>
            <a:pPr algn="l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Example: Solving differential equations related to drug kinetics.</a:t>
            </a:r>
          </a:p>
          <a:p>
            <a:pPr algn="l">
              <a:spcBef>
                <a:spcPct val="0"/>
              </a:spcBef>
            </a:pP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from </a:t>
            </a:r>
            <a:r>
              <a:rPr lang="en-US" sz="1100" dirty="0" err="1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scipy.integrate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import </a:t>
            </a:r>
            <a:r>
              <a:rPr lang="en-US" sz="1100" dirty="0" err="1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odeint</a:t>
            </a:r>
            <a:endParaRPr lang="en-US" sz="1100" dirty="0">
              <a:solidFill>
                <a:schemeClr val="bg1"/>
              </a:solidFill>
              <a:latin typeface="Times New Roman" panose="02020603050405020304" pitchFamily="18" charset="0"/>
              <a:ea typeface="Avant-garde"/>
              <a:cs typeface="Times New Roman" panose="02020603050405020304" pitchFamily="18" charset="0"/>
              <a:sym typeface="Avant-garde"/>
            </a:endParaRPr>
          </a:p>
        </p:txBody>
      </p:sp>
      <p:sp>
        <p:nvSpPr>
          <p:cNvPr id="3" name="Google Shape;104;p4">
            <a:extLst>
              <a:ext uri="{FF2B5EF4-FFF2-40B4-BE49-F238E27FC236}">
                <a16:creationId xmlns:a16="http://schemas.microsoft.com/office/drawing/2014/main" id="{18A09D9B-7F90-A237-EE83-B04D427AE9C1}"/>
              </a:ext>
            </a:extLst>
          </p:cNvPr>
          <p:cNvSpPr txBox="1"/>
          <p:nvPr/>
        </p:nvSpPr>
        <p:spPr>
          <a:xfrm>
            <a:off x="118926" y="3085558"/>
            <a:ext cx="4067415" cy="118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5. Seaborn</a:t>
            </a:r>
          </a:p>
          <a:p>
            <a:pPr algn="l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Purpose: Statistical data visualization.</a:t>
            </a:r>
          </a:p>
          <a:p>
            <a:pPr algn="l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Usage: Creating attractive and informative statistical graphics.</a:t>
            </a:r>
          </a:p>
          <a:p>
            <a:pPr algn="l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Example: Visualizing the distribution of drug efficacy.</a:t>
            </a:r>
          </a:p>
          <a:p>
            <a:pPr algn="l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import seaborn as </a:t>
            </a:r>
            <a:r>
              <a:rPr lang="en-US" sz="1100" dirty="0" err="1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sns</a:t>
            </a:r>
            <a:endParaRPr lang="en-US" sz="1100" dirty="0">
              <a:solidFill>
                <a:schemeClr val="bg1"/>
              </a:solidFill>
              <a:latin typeface="Times New Roman" panose="02020603050405020304" pitchFamily="18" charset="0"/>
              <a:ea typeface="Avant-garde"/>
              <a:cs typeface="Times New Roman" panose="02020603050405020304" pitchFamily="18" charset="0"/>
              <a:sym typeface="Avant-garde"/>
            </a:endParaRPr>
          </a:p>
          <a:p>
            <a:pPr algn="l"/>
            <a:r>
              <a:rPr lang="en-US" sz="1100" dirty="0" err="1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sns.histplot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(</a:t>
            </a:r>
            <a:r>
              <a:rPr lang="en-US" sz="1100" dirty="0" err="1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df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['efficacy'])</a:t>
            </a:r>
          </a:p>
          <a:p>
            <a:pPr algn="l">
              <a:spcBef>
                <a:spcPct val="0"/>
              </a:spcBef>
            </a:pPr>
            <a:r>
              <a:rPr lang="en-US" sz="1100" dirty="0" err="1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plt.show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E2E53-9F17-87D5-13B0-966ADF0AB536}"/>
              </a:ext>
            </a:extLst>
          </p:cNvPr>
          <p:cNvSpPr txBox="1"/>
          <p:nvPr/>
        </p:nvSpPr>
        <p:spPr>
          <a:xfrm>
            <a:off x="4186340" y="460491"/>
            <a:ext cx="495765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1">
              <a:spcBef>
                <a:spcPct val="0"/>
              </a:spcBef>
            </a:pP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2. NumPy</a:t>
            </a:r>
          </a:p>
          <a:p>
            <a:pPr rtl="1">
              <a:spcBef>
                <a:spcPct val="0"/>
              </a:spcBef>
            </a:pP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Purpose: Numerical computing.</a:t>
            </a:r>
          </a:p>
          <a:p>
            <a:pPr rtl="1">
              <a:spcBef>
                <a:spcPct val="0"/>
              </a:spcBef>
            </a:pP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Usage: Performing mathematical operations on large, multi-dimensional arrays and matrices.</a:t>
            </a:r>
          </a:p>
          <a:p>
            <a:pPr rtl="1">
              <a:spcBef>
                <a:spcPct val="0"/>
              </a:spcBef>
            </a:pP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Example: Calculating the mean dosage of a drug.</a:t>
            </a:r>
          </a:p>
          <a:p>
            <a:pPr rtl="1">
              <a:spcBef>
                <a:spcPct val="0"/>
              </a:spcBef>
            </a:pP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import </a:t>
            </a:r>
            <a:r>
              <a:rPr lang="en-US" sz="1100" dirty="0" err="1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numpy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as np</a:t>
            </a:r>
          </a:p>
          <a:p>
            <a:pPr rtl="1">
              <a:spcBef>
                <a:spcPct val="0"/>
              </a:spcBef>
            </a:pP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dosages = </a:t>
            </a:r>
            <a:r>
              <a:rPr lang="en-US" sz="1100" dirty="0" err="1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np.array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([500, 250, 1000, 750])</a:t>
            </a:r>
          </a:p>
          <a:p>
            <a:pPr rtl="1">
              <a:spcBef>
                <a:spcPct val="0"/>
              </a:spcBef>
            </a:pPr>
            <a:r>
              <a:rPr lang="en-US" sz="1100" dirty="0" err="1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mean_dosage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= </a:t>
            </a:r>
            <a:r>
              <a:rPr lang="en-US" sz="1100" dirty="0" err="1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np.mean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(dosages)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4D548E-2026-F46D-BABC-4B8390ED5A11}"/>
              </a:ext>
            </a:extLst>
          </p:cNvPr>
          <p:cNvSpPr txBox="1"/>
          <p:nvPr/>
        </p:nvSpPr>
        <p:spPr>
          <a:xfrm>
            <a:off x="4186341" y="1857663"/>
            <a:ext cx="4492839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4. Matplotlib</a:t>
            </a:r>
          </a:p>
          <a:p>
            <a:pPr algn="l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Purpose: Data visualization.</a:t>
            </a:r>
          </a:p>
          <a:p>
            <a:pPr algn="l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Usage: Creating static, animated, and interactive visualizations.</a:t>
            </a:r>
          </a:p>
          <a:p>
            <a:pPr algn="l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Example: Plotting patient response trends.</a:t>
            </a:r>
          </a:p>
          <a:p>
            <a:pPr algn="l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import </a:t>
            </a:r>
            <a:r>
              <a:rPr lang="en-US" sz="1100" dirty="0" err="1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matplotlib.pyplot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 as </a:t>
            </a:r>
            <a:r>
              <a:rPr lang="en-US" sz="1100" dirty="0" err="1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plt</a:t>
            </a:r>
            <a:endParaRPr lang="en-US" sz="1100" dirty="0">
              <a:solidFill>
                <a:schemeClr val="bg1"/>
              </a:solidFill>
              <a:latin typeface="Times New Roman" panose="02020603050405020304" pitchFamily="18" charset="0"/>
              <a:ea typeface="Avant-garde"/>
              <a:cs typeface="Times New Roman" panose="02020603050405020304" pitchFamily="18" charset="0"/>
              <a:sym typeface="Avant-garde"/>
            </a:endParaRPr>
          </a:p>
          <a:p>
            <a:pPr algn="l"/>
            <a:r>
              <a:rPr lang="en-US" sz="1100" dirty="0" err="1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plt.plot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(dates, </a:t>
            </a:r>
            <a:r>
              <a:rPr lang="en-US" sz="1100" dirty="0" err="1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response_times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)</a:t>
            </a:r>
          </a:p>
          <a:p>
            <a:pPr algn="l">
              <a:spcBef>
                <a:spcPct val="0"/>
              </a:spcBef>
            </a:pPr>
            <a:r>
              <a:rPr lang="en-US" sz="1100" dirty="0" err="1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plt.show</a:t>
            </a: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530B0D-C7FF-24AE-51FF-6274636481E7}"/>
              </a:ext>
            </a:extLst>
          </p:cNvPr>
          <p:cNvSpPr txBox="1"/>
          <p:nvPr/>
        </p:nvSpPr>
        <p:spPr>
          <a:xfrm>
            <a:off x="4186340" y="3124030"/>
            <a:ext cx="4572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1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6. </a:t>
            </a:r>
            <a:r>
              <a:rPr lang="en-US" sz="1100" dirty="0" err="1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Biopython</a:t>
            </a:r>
            <a:endParaRPr lang="en-US" sz="1100" dirty="0">
              <a:solidFill>
                <a:schemeClr val="bg1"/>
              </a:solidFill>
              <a:latin typeface="Times New Roman" panose="02020603050405020304" pitchFamily="18" charset="0"/>
              <a:ea typeface="Avant-garde"/>
              <a:cs typeface="Times New Roman" panose="02020603050405020304" pitchFamily="18" charset="0"/>
              <a:sym typeface="Avant-garde"/>
            </a:endParaRPr>
          </a:p>
          <a:p>
            <a:pPr rtl="1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Purpose: Computational biology and bioinformatics.</a:t>
            </a:r>
          </a:p>
          <a:p>
            <a:pPr rtl="1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Usage: Working with biological data, such as DNA sequences and protein structures.</a:t>
            </a:r>
          </a:p>
          <a:p>
            <a:pPr rtl="1"/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Example: Analyzing genetic data related to drug response.</a:t>
            </a:r>
          </a:p>
          <a:p>
            <a:pPr rtl="1">
              <a:spcBef>
                <a:spcPct val="0"/>
              </a:spcBef>
            </a:pPr>
            <a:r>
              <a:rPr lang="en-US" sz="1100" dirty="0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from Bio import </a:t>
            </a:r>
            <a:r>
              <a:rPr lang="en-US" sz="1100" dirty="0" err="1">
                <a:solidFill>
                  <a:schemeClr val="bg1"/>
                </a:solidFill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SeqIO</a:t>
            </a:r>
            <a:endParaRPr lang="en-US" sz="1100" dirty="0">
              <a:solidFill>
                <a:schemeClr val="bg1"/>
              </a:solidFill>
              <a:latin typeface="Times New Roman" panose="02020603050405020304" pitchFamily="18" charset="0"/>
              <a:ea typeface="Avant-garde"/>
              <a:cs typeface="Times New Roman" panose="02020603050405020304" pitchFamily="18" charset="0"/>
              <a:sym typeface="Avant-garde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72B262-47BC-0933-DBF8-BE0167CE24AD}"/>
              </a:ext>
            </a:extLst>
          </p:cNvPr>
          <p:cNvSpPr txBox="1"/>
          <p:nvPr/>
        </p:nvSpPr>
        <p:spPr>
          <a:xfrm>
            <a:off x="1950703" y="4340297"/>
            <a:ext cx="4572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11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7. </a:t>
            </a:r>
            <a:r>
              <a:rPr lang="en-US" sz="1100" dirty="0" err="1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PyPharm</a:t>
            </a:r>
            <a:endParaRPr lang="en-US" sz="1100" dirty="0">
              <a:solidFill>
                <a:schemeClr val="bg1"/>
              </a:solidFill>
              <a:highlight>
                <a:srgbClr val="000000"/>
              </a:highlight>
              <a:latin typeface="Times New Roman" panose="02020603050405020304" pitchFamily="18" charset="0"/>
              <a:ea typeface="Avant-garde"/>
              <a:cs typeface="Times New Roman" panose="02020603050405020304" pitchFamily="18" charset="0"/>
              <a:sym typeface="Avant-garde"/>
            </a:endParaRPr>
          </a:p>
          <a:p>
            <a:pPr algn="l">
              <a:spcBef>
                <a:spcPct val="0"/>
              </a:spcBef>
            </a:pPr>
            <a:r>
              <a:rPr lang="en-US" sz="11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Purpose: Financial, logistical, and compliance analysis in pharmacy settings.</a:t>
            </a:r>
          </a:p>
          <a:p>
            <a:pPr algn="l">
              <a:spcBef>
                <a:spcPct val="0"/>
              </a:spcBef>
            </a:pPr>
            <a:r>
              <a:rPr lang="en-US" sz="1100" dirty="0">
                <a:solidFill>
                  <a:schemeClr val="bg1"/>
                </a:solidFill>
                <a:highlight>
                  <a:srgbClr val="000000"/>
                </a:highlight>
                <a:latin typeface="Times New Roman" panose="02020603050405020304" pitchFamily="18" charset="0"/>
                <a:ea typeface="Avant-garde"/>
                <a:cs typeface="Times New Roman" panose="02020603050405020304" pitchFamily="18" charset="0"/>
                <a:sym typeface="Avant-garde"/>
              </a:rPr>
              <a:t>Usage: Handling common pharmacy data types like NDC and price files</a:t>
            </a:r>
          </a:p>
        </p:txBody>
      </p:sp>
      <p:sp>
        <p:nvSpPr>
          <p:cNvPr id="12" name="Freeform 2">
            <a:extLst>
              <a:ext uri="{FF2B5EF4-FFF2-40B4-BE49-F238E27FC236}">
                <a16:creationId xmlns:a16="http://schemas.microsoft.com/office/drawing/2014/main" id="{B6880BA2-49FD-6216-9421-C427A6631504}"/>
              </a:ext>
            </a:extLst>
          </p:cNvPr>
          <p:cNvSpPr/>
          <p:nvPr/>
        </p:nvSpPr>
        <p:spPr>
          <a:xfrm>
            <a:off x="7505700" y="3870267"/>
            <a:ext cx="1424940" cy="1273233"/>
          </a:xfrm>
          <a:custGeom>
            <a:avLst/>
            <a:gdLst/>
            <a:ahLst/>
            <a:cxnLst/>
            <a:rect l="l" t="t" r="r" b="b"/>
            <a:pathLst>
              <a:path w="3014885" h="2779975">
                <a:moveTo>
                  <a:pt x="0" y="0"/>
                </a:moveTo>
                <a:lnTo>
                  <a:pt x="3014885" y="0"/>
                </a:lnTo>
                <a:lnTo>
                  <a:pt x="3014885" y="2779975"/>
                </a:lnTo>
                <a:lnTo>
                  <a:pt x="0" y="27799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"/>
          <p:cNvSpPr txBox="1"/>
          <p:nvPr/>
        </p:nvSpPr>
        <p:spPr>
          <a:xfrm>
            <a:off x="514350" y="522001"/>
            <a:ext cx="331089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dirty="0">
                <a:solidFill>
                  <a:srgbClr val="1A428A"/>
                </a:solidFill>
                <a:latin typeface="Roboto"/>
                <a:ea typeface="Roboto"/>
                <a:cs typeface="Roboto"/>
                <a:sym typeface="Roboto"/>
              </a:rPr>
              <a:t>Code time</a:t>
            </a:r>
            <a:endParaRPr sz="700" b="0" i="0" u="none" strike="noStrike" cap="none" dirty="0">
              <a:solidFill>
                <a:srgbClr val="1A428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4">
            <a:hlinkClick r:id="" action="ppaction://media"/>
            <a:extLst>
              <a:ext uri="{FF2B5EF4-FFF2-40B4-BE49-F238E27FC236}">
                <a16:creationId xmlns:a16="http://schemas.microsoft.com/office/drawing/2014/main" id="{0F409CD8-3F0A-28F0-F0F6-77F34C141F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548834" y="1353211"/>
            <a:ext cx="5791176" cy="3268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428A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/>
          <p:nvPr/>
        </p:nvSpPr>
        <p:spPr>
          <a:xfrm>
            <a:off x="240030" y="122026"/>
            <a:ext cx="316500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Algorithms</a:t>
            </a:r>
            <a:endParaRPr sz="700" b="0" i="0" u="none" strike="noStrike" cap="none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36B8C7-4107-4339-7CF7-6F493184B1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793" t="6909" r="15382" b="4322"/>
          <a:stretch/>
        </p:blipFill>
        <p:spPr>
          <a:xfrm>
            <a:off x="297179" y="861059"/>
            <a:ext cx="2536903" cy="23698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AB048A-ABA6-1613-CB1F-7A2FD7787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5251" y="259186"/>
            <a:ext cx="4514850" cy="213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14D5E0-E22F-B3D8-7F7D-AD89F6C0D3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7036" y="2681588"/>
            <a:ext cx="2422276" cy="23398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ue and Black Simple and Basic Resume Creative Presentation">
  <a:themeElements>
    <a:clrScheme name="Custom 347">
      <a:dk1>
        <a:srgbClr val="191919"/>
      </a:dk1>
      <a:lt1>
        <a:srgbClr val="FFFFFF"/>
      </a:lt1>
      <a:dk2>
        <a:srgbClr val="4344CB"/>
      </a:dk2>
      <a:lt2>
        <a:srgbClr val="FAFAFA"/>
      </a:lt2>
      <a:accent1>
        <a:srgbClr val="DADAF5"/>
      </a:accent1>
      <a:accent2>
        <a:srgbClr val="BABABA"/>
      </a:accent2>
      <a:accent3>
        <a:srgbClr val="757575"/>
      </a:accent3>
      <a:accent4>
        <a:srgbClr val="F1F1F1"/>
      </a:accent4>
      <a:accent5>
        <a:srgbClr val="FFFFFF"/>
      </a:accent5>
      <a:accent6>
        <a:srgbClr val="FFFFFF"/>
      </a:accent6>
      <a:hlink>
        <a:srgbClr val="4344C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898</Words>
  <Application>Microsoft Office PowerPoint</Application>
  <PresentationFormat>On-screen Show (16:9)</PresentationFormat>
  <Paragraphs>123</Paragraphs>
  <Slides>17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Times New Roman</vt:lpstr>
      <vt:lpstr>Wingdings</vt:lpstr>
      <vt:lpstr>Roboto</vt:lpstr>
      <vt:lpstr>Arial</vt:lpstr>
      <vt:lpstr>Blue and Black Simple and Basic Resume Creative Presentation</vt:lpstr>
      <vt:lpstr>Ai in Pharmacy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mennatallah khaled abdelaziz ali</cp:lastModifiedBy>
  <cp:revision>5</cp:revision>
  <dcterms:modified xsi:type="dcterms:W3CDTF">2024-12-04T10:12:14Z</dcterms:modified>
</cp:coreProperties>
</file>